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1"/>
  </p:notesMasterIdLst>
  <p:sldIdLst>
    <p:sldId id="256" r:id="rId2"/>
    <p:sldId id="257" r:id="rId3"/>
    <p:sldId id="263" r:id="rId4"/>
    <p:sldId id="264" r:id="rId5"/>
    <p:sldId id="265" r:id="rId6"/>
    <p:sldId id="266" r:id="rId7"/>
    <p:sldId id="272" r:id="rId8"/>
    <p:sldId id="267" r:id="rId9"/>
    <p:sldId id="285" r:id="rId10"/>
    <p:sldId id="275" r:id="rId11"/>
    <p:sldId id="276" r:id="rId12"/>
    <p:sldId id="286" r:id="rId13"/>
    <p:sldId id="288" r:id="rId14"/>
    <p:sldId id="278" r:id="rId15"/>
    <p:sldId id="279" r:id="rId16"/>
    <p:sldId id="280" r:id="rId17"/>
    <p:sldId id="282" r:id="rId18"/>
    <p:sldId id="277" r:id="rId19"/>
    <p:sldId id="281" r:id="rId20"/>
    <p:sldId id="287" r:id="rId21"/>
    <p:sldId id="270" r:id="rId22"/>
    <p:sldId id="283" r:id="rId23"/>
    <p:sldId id="289" r:id="rId24"/>
    <p:sldId id="290" r:id="rId25"/>
    <p:sldId id="291" r:id="rId26"/>
    <p:sldId id="292" r:id="rId27"/>
    <p:sldId id="268" r:id="rId28"/>
    <p:sldId id="269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44"/>
    <p:restoredTop sz="94709"/>
  </p:normalViewPr>
  <p:slideViewPr>
    <p:cSldViewPr snapToGrid="0">
      <p:cViewPr varScale="1">
        <p:scale>
          <a:sx n="173" d="100"/>
          <a:sy n="173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FCE58-9055-954C-9E2B-0EACDC921C2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10E7A-ECFE-C54F-99C5-90AFD4AD5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4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10E7A-ECFE-C54F-99C5-90AFD4AD54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0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74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72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0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7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47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5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361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88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10/23/24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0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s://github.com/Tauseef-09/DATA606_Capstone_Projec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jpe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jpe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6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7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7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A77D7-E841-E98F-11FE-3924F2165B7F}"/>
              </a:ext>
            </a:extLst>
          </p:cNvPr>
          <p:cNvSpPr txBox="1"/>
          <p:nvPr/>
        </p:nvSpPr>
        <p:spPr>
          <a:xfrm>
            <a:off x="9048032" y="3954434"/>
            <a:ext cx="4500737" cy="3594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1000"/>
              </a:lnSpc>
              <a:spcAft>
                <a:spcPts val="600"/>
              </a:spcAft>
            </a:pPr>
            <a:r>
              <a:rPr lang="en-US" sz="2400" u="sng" spc="5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Team members:</a:t>
            </a:r>
          </a:p>
          <a:p>
            <a:pPr>
              <a:lnSpc>
                <a:spcPct val="101000"/>
              </a:lnSpc>
              <a:spcAft>
                <a:spcPts val="600"/>
              </a:spcAft>
            </a:pPr>
            <a:r>
              <a:rPr lang="en-US" spc="5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Mounika </a:t>
            </a:r>
            <a:r>
              <a:rPr lang="en-US" spc="5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Atmakuri</a:t>
            </a:r>
            <a:endParaRPr lang="en-US" spc="5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>
              <a:lnSpc>
                <a:spcPct val="101000"/>
              </a:lnSpc>
              <a:spcAft>
                <a:spcPts val="600"/>
              </a:spcAft>
            </a:pPr>
            <a:r>
              <a:rPr lang="en-US" spc="5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Sridhar Reddy </a:t>
            </a:r>
            <a:r>
              <a:rPr lang="en-US" spc="5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Maram</a:t>
            </a:r>
            <a:endParaRPr lang="en-US" spc="5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>
              <a:lnSpc>
                <a:spcPct val="101000"/>
              </a:lnSpc>
              <a:spcAft>
                <a:spcPts val="600"/>
              </a:spcAft>
            </a:pPr>
            <a:r>
              <a:rPr lang="en-US" spc="5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Tauseef Taufiq K</a:t>
            </a:r>
          </a:p>
          <a:p>
            <a:pPr>
              <a:lnSpc>
                <a:spcPct val="101000"/>
              </a:lnSpc>
              <a:spcAft>
                <a:spcPts val="600"/>
              </a:spcAft>
            </a:pPr>
            <a:r>
              <a:rPr lang="en-US" spc="5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Surya Teja </a:t>
            </a:r>
            <a:r>
              <a:rPr lang="en-US" spc="5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Avvaru</a:t>
            </a:r>
            <a:endParaRPr lang="en-US" spc="50" dirty="0"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pic>
        <p:nvPicPr>
          <p:cNvPr id="13" name="Picture 12" descr="A hand holding a phone with a glowing chat icon&#10;&#10;Description automatically generated">
            <a:extLst>
              <a:ext uri="{FF2B5EF4-FFF2-40B4-BE49-F238E27FC236}">
                <a16:creationId xmlns:a16="http://schemas.microsoft.com/office/drawing/2014/main" id="{3B9FE77B-61E3-9C36-E2B4-4CCB7F16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06" r="38492"/>
          <a:stretch/>
        </p:blipFill>
        <p:spPr>
          <a:xfrm>
            <a:off x="2935496" y="10"/>
            <a:ext cx="6097526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C3705-0CD7-6CDA-5BE3-0CA48CEAD5F7}"/>
              </a:ext>
            </a:extLst>
          </p:cNvPr>
          <p:cNvSpPr txBox="1"/>
          <p:nvPr/>
        </p:nvSpPr>
        <p:spPr>
          <a:xfrm>
            <a:off x="1704065" y="-339714"/>
            <a:ext cx="9042544" cy="248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u="sng" kern="1200" cap="all" spc="120" baseline="0" dirty="0">
                <a:latin typeface="+mj-lt"/>
                <a:ea typeface="+mj-ea"/>
                <a:cs typeface="+mj-cs"/>
              </a:rPr>
              <a:t>Food court - Chatbot</a:t>
            </a:r>
          </a:p>
        </p:txBody>
      </p:sp>
      <p:sp>
        <p:nvSpPr>
          <p:cNvPr id="14" name="TextBox 13">
            <a:hlinkClick r:id="rId4"/>
            <a:extLst>
              <a:ext uri="{FF2B5EF4-FFF2-40B4-BE49-F238E27FC236}">
                <a16:creationId xmlns:a16="http://schemas.microsoft.com/office/drawing/2014/main" id="{6F4D6393-CD79-E388-ABD7-A8DB08231AFB}"/>
              </a:ext>
            </a:extLst>
          </p:cNvPr>
          <p:cNvSpPr txBox="1"/>
          <p:nvPr/>
        </p:nvSpPr>
        <p:spPr>
          <a:xfrm>
            <a:off x="4358466" y="6284368"/>
            <a:ext cx="814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GitHub Link: </a:t>
            </a:r>
            <a:r>
              <a:rPr lang="en-US" i="1" u="sng" dirty="0">
                <a:solidFill>
                  <a:schemeClr val="accent2">
                    <a:lumMod val="75000"/>
                  </a:schemeClr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https://</a:t>
            </a:r>
            <a:r>
              <a:rPr lang="en-US" i="1" u="sng" dirty="0" err="1">
                <a:solidFill>
                  <a:schemeClr val="accent2">
                    <a:lumMod val="75000"/>
                  </a:schemeClr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github.com</a:t>
            </a:r>
            <a:r>
              <a:rPr lang="en-US" i="1" u="sng" dirty="0">
                <a:solidFill>
                  <a:schemeClr val="accent2">
                    <a:lumMod val="75000"/>
                  </a:schemeClr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/Tauseef-09/DATA606_Capstone_Project</a:t>
            </a: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047F591C-07BE-9D2D-BD12-EABAA3903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3566">
            <a:off x="1018843" y="2104938"/>
            <a:ext cx="2670690" cy="3525837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B6406089-699F-8EC7-289B-7606CEDDE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78933">
            <a:off x="9850579" y="679557"/>
            <a:ext cx="2227283" cy="29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64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E29D-C717-3BF5-6ADF-6745FB89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27CB17C-B30F-74D9-C2BA-55FC783BF0E6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590D3993-ACD3-FE86-01C3-18199B18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6DBAF9E0-7D18-D7A4-2B37-5C1458857A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D99F2CBE-3931-DD06-E6E6-A4511F1D59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79F61BAB-222B-1DF2-CFB7-F533643E09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2C91962B-DAE2-00BB-4D20-9F9E5D32EE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64330AE4-8252-7719-57DF-2E4B49FE2D6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587AD4A8-ECD2-FD5B-F98D-C749E1295F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F03E01-64C0-5B01-7983-172B46F4D88E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2106E5-021C-8051-D13F-5069B7CB26BE}"/>
              </a:ext>
            </a:extLst>
          </p:cNvPr>
          <p:cNvSpPr txBox="1"/>
          <p:nvPr/>
        </p:nvSpPr>
        <p:spPr>
          <a:xfrm>
            <a:off x="3261360" y="111621"/>
            <a:ext cx="282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DialogFlow </a:t>
            </a:r>
          </a:p>
        </p:txBody>
      </p:sp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0E47C0F8-AA80-9F4D-9573-B479F41E7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0252" y="1708468"/>
            <a:ext cx="5943600" cy="11811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8A4819A-29ED-AC83-24FD-AF8637451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0252" y="3491646"/>
            <a:ext cx="6091084" cy="295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81416-3005-9AC9-36D2-6634D57B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ACA8060-767A-177A-D3D5-2480C4FD80E8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BD65C2B5-3F8C-A359-9E15-6434A0E6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676A9076-79D2-1E3A-AF33-71D9FD4E41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9EC9D630-3EDC-5D3E-C79E-115880289D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D16B57F0-6AE5-17E4-0AFB-CCBA8A7D2C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8E93E148-264E-0721-DBE9-87B34CA4FE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854F3672-D20A-A21F-CF0E-6FBBA4CA8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E205FD18-8428-403C-2D02-7C0E6E7C8F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2D15064-C8E7-366F-FFE1-54D1604BFD69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C06650-B046-3663-024C-CA26EAE44937}"/>
              </a:ext>
            </a:extLst>
          </p:cNvPr>
          <p:cNvSpPr txBox="1"/>
          <p:nvPr/>
        </p:nvSpPr>
        <p:spPr>
          <a:xfrm>
            <a:off x="3261360" y="111621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DialogFlow</a:t>
            </a:r>
          </a:p>
        </p:txBody>
      </p:sp>
      <p:pic>
        <p:nvPicPr>
          <p:cNvPr id="11" name="Picture 10" descr="A diagram of a flowchart&#10;&#10;Description automatically generated">
            <a:extLst>
              <a:ext uri="{FF2B5EF4-FFF2-40B4-BE49-F238E27FC236}">
                <a16:creationId xmlns:a16="http://schemas.microsoft.com/office/drawing/2014/main" id="{4AC6E43C-DF55-EE9F-9B1B-7698F0256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1907" y="1399631"/>
            <a:ext cx="5108747" cy="2335163"/>
          </a:xfrm>
          <a:prstGeom prst="rect">
            <a:avLst/>
          </a:prstGeom>
        </p:spPr>
      </p:pic>
      <p:pic>
        <p:nvPicPr>
          <p:cNvPr id="14" name="Picture 13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511397F8-9221-B992-39B6-9742ABE9BC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147" y="3978552"/>
            <a:ext cx="6479458" cy="2463293"/>
          </a:xfrm>
          <a:prstGeom prst="rect">
            <a:avLst/>
          </a:prstGeom>
        </p:spPr>
      </p:pic>
      <p:pic>
        <p:nvPicPr>
          <p:cNvPr id="15" name="Picture 14" descr="A neon sign on a brick wall&#10;&#10;Description automatically generated">
            <a:extLst>
              <a:ext uri="{FF2B5EF4-FFF2-40B4-BE49-F238E27FC236}">
                <a16:creationId xmlns:a16="http://schemas.microsoft.com/office/drawing/2014/main" id="{AF636E6E-D638-D512-5B8C-D7324445C5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362480">
            <a:off x="1568284" y="9227032"/>
            <a:ext cx="1382852" cy="1259461"/>
          </a:xfrm>
          <a:prstGeom prst="rect">
            <a:avLst/>
          </a:prstGeom>
        </p:spPr>
      </p:pic>
      <p:pic>
        <p:nvPicPr>
          <p:cNvPr id="17" name="Picture 16" descr="A nutrition facts label with black text&#10;&#10;Description automatically generated">
            <a:extLst>
              <a:ext uri="{FF2B5EF4-FFF2-40B4-BE49-F238E27FC236}">
                <a16:creationId xmlns:a16="http://schemas.microsoft.com/office/drawing/2014/main" id="{B28CAAD4-D592-5B47-A6C5-D9E0802CDB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2192992">
            <a:off x="9047057" y="8685636"/>
            <a:ext cx="1650997" cy="10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4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FE87A-63E7-D0FE-03E5-3A8AAA56C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866F95F-00EE-421D-4D30-8BD0864A892A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EAC807F8-1301-427A-F017-7011D5F4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6ECB49F0-1260-638B-38EF-7DC087524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36E81FA9-C8D7-6EB3-FDEF-39113EFB23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5EC55A7A-B57A-BF5C-7C58-42D688D15B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2AB07C75-110B-1FCA-8EAF-BAEC07CA8F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395E61E3-C22F-F5AB-287C-0BC939CB0A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E9DC5CE0-8B64-2524-603F-5137D0A7DF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786814C-7FB8-950E-3D2A-C589418038B2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398123-884E-0C06-806E-436EA95AFD6C}"/>
              </a:ext>
            </a:extLst>
          </p:cNvPr>
          <p:cNvSpPr txBox="1"/>
          <p:nvPr/>
        </p:nvSpPr>
        <p:spPr>
          <a:xfrm>
            <a:off x="3261360" y="111621"/>
            <a:ext cx="712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Fast-API &amp; MySQL Connector</a:t>
            </a:r>
          </a:p>
        </p:txBody>
      </p:sp>
      <p:pic>
        <p:nvPicPr>
          <p:cNvPr id="15" name="Picture 14" descr="A neon sign on a brick wall&#10;&#10;Description automatically generated">
            <a:extLst>
              <a:ext uri="{FF2B5EF4-FFF2-40B4-BE49-F238E27FC236}">
                <a16:creationId xmlns:a16="http://schemas.microsoft.com/office/drawing/2014/main" id="{3C8046D6-E3ED-EC63-1766-10AF41F54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362480">
            <a:off x="1568284" y="9227032"/>
            <a:ext cx="1382852" cy="1259461"/>
          </a:xfrm>
          <a:prstGeom prst="rect">
            <a:avLst/>
          </a:prstGeom>
        </p:spPr>
      </p:pic>
      <p:pic>
        <p:nvPicPr>
          <p:cNvPr id="17" name="Picture 16" descr="A nutrition facts label with black text&#10;&#10;Description automatically generated">
            <a:extLst>
              <a:ext uri="{FF2B5EF4-FFF2-40B4-BE49-F238E27FC236}">
                <a16:creationId xmlns:a16="http://schemas.microsoft.com/office/drawing/2014/main" id="{68473AD7-A132-C1B5-8AB7-BB65DD06F6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192992">
            <a:off x="9047057" y="8685636"/>
            <a:ext cx="1650997" cy="1088701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34D31D42-95A1-84EF-8E32-7466E5DEE7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3401" y="1618659"/>
            <a:ext cx="3964452" cy="3936067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1C1361E0-A27D-236C-BC58-483DD19408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1360" y="2587339"/>
            <a:ext cx="3822686" cy="179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4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F976-A95E-7DFE-F358-216A5E0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2C2C394A-F275-F2C4-5688-7B8568E2875D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9C521895-4063-E227-5AD8-D5184131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6ED3EAE9-BA0B-BAA6-911B-310D95CEC7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BD4F5F63-19E5-7F2F-9D2E-E5A327F3E7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D76721F1-DCB3-9E67-AA03-E65B588A19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D1BE0052-1EA7-86B8-0DDB-8A4C98B056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37A671AC-2FD3-456C-5519-D028BB1332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358DE5BD-AC9B-D343-CBCC-BC6BFC7E91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0892A3-DBEB-0EBA-D248-B664C67DB070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DDB049-E9FB-23E2-619E-2BA9D1105D8D}"/>
              </a:ext>
            </a:extLst>
          </p:cNvPr>
          <p:cNvSpPr txBox="1"/>
          <p:nvPr/>
        </p:nvSpPr>
        <p:spPr>
          <a:xfrm>
            <a:off x="3261360" y="111621"/>
            <a:ext cx="2982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</p:txBody>
      </p:sp>
      <p:pic>
        <p:nvPicPr>
          <p:cNvPr id="15" name="Picture 14" descr="A neon sign on a brick wall&#10;&#10;Description automatically generated">
            <a:extLst>
              <a:ext uri="{FF2B5EF4-FFF2-40B4-BE49-F238E27FC236}">
                <a16:creationId xmlns:a16="http://schemas.microsoft.com/office/drawing/2014/main" id="{A1ECD545-4DB4-7D52-1E6C-CA2D35517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362480">
            <a:off x="1568284" y="9227032"/>
            <a:ext cx="1382852" cy="1259461"/>
          </a:xfrm>
          <a:prstGeom prst="rect">
            <a:avLst/>
          </a:prstGeom>
        </p:spPr>
      </p:pic>
      <p:pic>
        <p:nvPicPr>
          <p:cNvPr id="17" name="Picture 16" descr="A nutrition facts label with black text&#10;&#10;Description automatically generated">
            <a:extLst>
              <a:ext uri="{FF2B5EF4-FFF2-40B4-BE49-F238E27FC236}">
                <a16:creationId xmlns:a16="http://schemas.microsoft.com/office/drawing/2014/main" id="{E5C58377-BEB9-0C92-CFD7-8315878AF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192992">
            <a:off x="9047057" y="8685636"/>
            <a:ext cx="1650997" cy="1088701"/>
          </a:xfrm>
          <a:prstGeom prst="rect">
            <a:avLst/>
          </a:prstGeom>
        </p:spPr>
      </p:pic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D8679D4-8310-571C-568C-AF8A4C4B02D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7539"/>
          <a:stretch/>
        </p:blipFill>
        <p:spPr>
          <a:xfrm>
            <a:off x="3696142" y="1327395"/>
            <a:ext cx="6537076" cy="2834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16A13-A443-B4E4-51A3-B5459AE4C8DD}"/>
              </a:ext>
            </a:extLst>
          </p:cNvPr>
          <p:cNvSpPr txBox="1"/>
          <p:nvPr/>
        </p:nvSpPr>
        <p:spPr>
          <a:xfrm>
            <a:off x="2842068" y="4774215"/>
            <a:ext cx="8390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brew install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config add-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authtoken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2ncP2o8STEkCpaHxUFnCYEJB_YAyMxhthuyN3xkUGbC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 http://localhost:8000</a:t>
            </a:r>
          </a:p>
        </p:txBody>
      </p:sp>
    </p:spTree>
    <p:extLst>
      <p:ext uri="{BB962C8B-B14F-4D97-AF65-F5344CB8AC3E}">
        <p14:creationId xmlns:p14="http://schemas.microsoft.com/office/powerpoint/2010/main" val="238617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C29E-2486-FFC0-F821-47AB09C69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C3D04D7-90C6-9CEE-D580-2E761509ED4E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B8306122-68C4-4E38-7C26-28AA7A96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453B3CD4-364D-CC9F-BA37-D2AAEDAF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00D184C6-1309-C6D4-6695-F5F32BE3EF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D689C674-B984-B542-3E53-7F5BEE2A20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3BE1D0CD-29CE-8D74-9FB4-50F9C29FA7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0E316369-A3D1-5491-C3A1-95799D851A8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FDCFAA83-AEA9-B59B-DACC-8D8F8A0C76A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0272D1D-ECF8-BC09-7F1C-E976E0C6EB45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E5128A-D0B9-2EE4-C741-899DF288B804}"/>
              </a:ext>
            </a:extLst>
          </p:cNvPr>
          <p:cNvSpPr txBox="1"/>
          <p:nvPr/>
        </p:nvSpPr>
        <p:spPr>
          <a:xfrm>
            <a:off x="3261360" y="111621"/>
            <a:ext cx="476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Interactions</a:t>
            </a:r>
          </a:p>
        </p:txBody>
      </p:sp>
      <p:pic>
        <p:nvPicPr>
          <p:cNvPr id="12" name="Picture 11" descr="A screenshot of a chatbot&#10;&#10;Description automatically generated">
            <a:extLst>
              <a:ext uri="{FF2B5EF4-FFF2-40B4-BE49-F238E27FC236}">
                <a16:creationId xmlns:a16="http://schemas.microsoft.com/office/drawing/2014/main" id="{C38F274A-24C0-2F0B-0936-7C84FB7928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7625" y="1390692"/>
            <a:ext cx="3308260" cy="439200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118850-3BCC-A5B9-664E-560988091F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038" y="1405238"/>
            <a:ext cx="3343258" cy="4391996"/>
          </a:xfrm>
          <a:prstGeom prst="rect">
            <a:avLst/>
          </a:prstGeom>
        </p:spPr>
      </p:pic>
      <p:pic>
        <p:nvPicPr>
          <p:cNvPr id="22" name="Picture 21" descr="A neon sign on a brick wall&#10;&#10;Description automatically generated">
            <a:extLst>
              <a:ext uri="{FF2B5EF4-FFF2-40B4-BE49-F238E27FC236}">
                <a16:creationId xmlns:a16="http://schemas.microsoft.com/office/drawing/2014/main" id="{6727CFB8-A56F-71FC-A600-E379273A03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1932" y="5301003"/>
            <a:ext cx="1382852" cy="1259461"/>
          </a:xfrm>
          <a:prstGeom prst="rect">
            <a:avLst/>
          </a:prstGeom>
        </p:spPr>
      </p:pic>
      <p:pic>
        <p:nvPicPr>
          <p:cNvPr id="24" name="Picture 23" descr="A nutrition facts label with black text&#10;&#10;Description automatically generated">
            <a:extLst>
              <a:ext uri="{FF2B5EF4-FFF2-40B4-BE49-F238E27FC236}">
                <a16:creationId xmlns:a16="http://schemas.microsoft.com/office/drawing/2014/main" id="{D2AAB9FB-8C9C-52A6-BCC9-3078394B04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4083" y="275156"/>
            <a:ext cx="1650997" cy="1088701"/>
          </a:xfrm>
          <a:prstGeom prst="rect">
            <a:avLst/>
          </a:prstGeom>
        </p:spPr>
      </p:pic>
      <p:pic>
        <p:nvPicPr>
          <p:cNvPr id="25" name="Picture 24" descr="A sandwich with vegetables and meat&#10;&#10;Description automatically generated">
            <a:extLst>
              <a:ext uri="{FF2B5EF4-FFF2-40B4-BE49-F238E27FC236}">
                <a16:creationId xmlns:a16="http://schemas.microsoft.com/office/drawing/2014/main" id="{FECACE61-0AA4-1E2C-97CF-C02C590EF7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578455">
            <a:off x="6482950" y="7390675"/>
            <a:ext cx="963459" cy="13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4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FE502-C0A4-1B71-C352-DF530966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4027F07-6CBF-F6F8-4C83-FE1FF8543A06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B6CAAE0A-9154-9134-569F-F4726A47E3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BD1B9545-689F-6945-9750-734B538C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A616D5A0-310F-9D0F-B0E6-B24B395609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30F9F8BE-02C9-B395-8D7D-F286EFE16D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8DDE1DE-0709-9993-DE72-26D468B03B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978F000E-2475-C611-624A-8C42864C91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9DDA9096-B530-844B-4349-7BD514E496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8E9E264-24C9-49A1-6781-C44F89CFC04A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AE27A7-0F13-1D70-6ECA-A2B5B8E10C00}"/>
              </a:ext>
            </a:extLst>
          </p:cNvPr>
          <p:cNvSpPr txBox="1"/>
          <p:nvPr/>
        </p:nvSpPr>
        <p:spPr>
          <a:xfrm>
            <a:off x="3261360" y="111621"/>
            <a:ext cx="476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Interactions</a:t>
            </a: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7309C293-3CA9-4F24-718F-81E867DCD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537" y="1495407"/>
            <a:ext cx="3235977" cy="4288068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FEC441B-2C50-38CD-E4B5-26AF56C8C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973" y="1495407"/>
            <a:ext cx="3235977" cy="4240792"/>
          </a:xfrm>
          <a:prstGeom prst="rect">
            <a:avLst/>
          </a:prstGeom>
        </p:spPr>
      </p:pic>
      <p:pic>
        <p:nvPicPr>
          <p:cNvPr id="21" name="Picture 20" descr="A sandwich with vegetables and meat&#10;&#10;Description automatically generated">
            <a:extLst>
              <a:ext uri="{FF2B5EF4-FFF2-40B4-BE49-F238E27FC236}">
                <a16:creationId xmlns:a16="http://schemas.microsoft.com/office/drawing/2014/main" id="{92250967-DC67-B976-80E6-F8CD8A64B7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1514" y="2838130"/>
            <a:ext cx="963459" cy="1391756"/>
          </a:xfrm>
          <a:prstGeom prst="rect">
            <a:avLst/>
          </a:prstGeom>
        </p:spPr>
      </p:pic>
      <p:pic>
        <p:nvPicPr>
          <p:cNvPr id="22" name="Picture 21" descr="A breakfast sandwich with bacon and eggs&#10;&#10;Description automatically generated">
            <a:extLst>
              <a:ext uri="{FF2B5EF4-FFF2-40B4-BE49-F238E27FC236}">
                <a16:creationId xmlns:a16="http://schemas.microsoft.com/office/drawing/2014/main" id="{FFE8E54E-C208-96EF-CE25-42479CCD83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924883" y="7349934"/>
            <a:ext cx="2421743" cy="13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5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62601-8111-0975-8F5D-6D97FAF78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D9846598-9C07-4533-AEAE-F1BFFB25C765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5632E400-60B9-C39E-C8FB-8771AF22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B53516C4-0F8E-9200-1AFC-5DCE646B0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16486C60-83A4-CE53-3E14-9497AF0C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AE56BC8F-F967-E8BA-7E81-88DF55AB66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DB1CFA7D-FCEC-7776-1087-F18618B1AC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139A896D-056E-5CA0-A33A-FED354FF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53895AF4-3A8F-A082-F53F-ECCA8A30BD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ECE2FC-9BE9-795A-BABD-E45CBF828C46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229062-DE05-81C1-477D-9FA51508AE1C}"/>
              </a:ext>
            </a:extLst>
          </p:cNvPr>
          <p:cNvSpPr txBox="1"/>
          <p:nvPr/>
        </p:nvSpPr>
        <p:spPr>
          <a:xfrm>
            <a:off x="3261360" y="111621"/>
            <a:ext cx="476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Interactions</a:t>
            </a: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F30F3E6E-A9A0-16F2-F8FC-2496EF4719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6833" y="1510690"/>
            <a:ext cx="3264048" cy="4317481"/>
          </a:xfrm>
          <a:prstGeom prst="rect">
            <a:avLst/>
          </a:prstGeom>
        </p:spPr>
      </p:pic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4F12EC8B-245F-B84C-BD3F-54E8C781C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5636" y="1510690"/>
            <a:ext cx="3302131" cy="4249175"/>
          </a:xfrm>
          <a:prstGeom prst="rect">
            <a:avLst/>
          </a:prstGeom>
        </p:spPr>
      </p:pic>
      <p:pic>
        <p:nvPicPr>
          <p:cNvPr id="23" name="Picture 22" descr="A breakfast sandwich with bacon and eggs&#10;&#10;Description automatically generated">
            <a:extLst>
              <a:ext uri="{FF2B5EF4-FFF2-40B4-BE49-F238E27FC236}">
                <a16:creationId xmlns:a16="http://schemas.microsoft.com/office/drawing/2014/main" id="{7C17CE4A-FEB2-C37A-982E-07130C7E61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5340018"/>
            <a:ext cx="2421743" cy="1359301"/>
          </a:xfrm>
          <a:prstGeom prst="rect">
            <a:avLst/>
          </a:prstGeom>
        </p:spPr>
      </p:pic>
      <p:pic>
        <p:nvPicPr>
          <p:cNvPr id="24" name="Picture 23" descr="A white tag with a dollar sign on it&#10;&#10;Description automatically generated">
            <a:extLst>
              <a:ext uri="{FF2B5EF4-FFF2-40B4-BE49-F238E27FC236}">
                <a16:creationId xmlns:a16="http://schemas.microsoft.com/office/drawing/2014/main" id="{9FEA83E9-122D-74EF-85D4-26ADA2E8E3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375026">
            <a:off x="4779734" y="7876366"/>
            <a:ext cx="2527137" cy="25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4FDA0-B085-5C44-6DCD-A8931AEC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FD82FD6-C2C9-45BF-3FCD-E4B4BDDD9318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CA1B25C2-E95A-1336-FFE6-AFC720AB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5235BB81-0F36-F38A-E12C-DC3592A12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DB82D509-7FB2-5812-F924-E4CE0D63C5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5C0EB4D4-9D47-0699-0CF3-87E1B4E4D8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98FDA9B2-EFDC-75B2-315A-C89A24FF63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0C7C9B23-97ED-F324-4406-8176A9F6BB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F2D7ED21-10E6-EB3F-F5D2-4303350AC2E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08DC7A-53FB-8DA2-71DF-D0D4D3ABCA73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2B5A0C-3AE8-5923-328A-CF29CBB97E14}"/>
              </a:ext>
            </a:extLst>
          </p:cNvPr>
          <p:cNvSpPr txBox="1"/>
          <p:nvPr/>
        </p:nvSpPr>
        <p:spPr>
          <a:xfrm>
            <a:off x="3261360" y="111621"/>
            <a:ext cx="476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Interactions</a:t>
            </a:r>
          </a:p>
        </p:txBody>
      </p:sp>
      <p:pic>
        <p:nvPicPr>
          <p:cNvPr id="11" name="Picture 10" descr="A screenshot of a chat&#10;&#10;Description automatically generated">
            <a:extLst>
              <a:ext uri="{FF2B5EF4-FFF2-40B4-BE49-F238E27FC236}">
                <a16:creationId xmlns:a16="http://schemas.microsoft.com/office/drawing/2014/main" id="{04A83083-6C82-BEE3-CCF1-A649AE242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1720" y="1405233"/>
            <a:ext cx="3598964" cy="4731321"/>
          </a:xfrm>
          <a:prstGeom prst="rect">
            <a:avLst/>
          </a:prstGeom>
        </p:spPr>
      </p:pic>
      <p:pic>
        <p:nvPicPr>
          <p:cNvPr id="14" name="Picture 13" descr="A white tag with a dollar sign on it&#10;&#10;Description automatically generated">
            <a:extLst>
              <a:ext uri="{FF2B5EF4-FFF2-40B4-BE49-F238E27FC236}">
                <a16:creationId xmlns:a16="http://schemas.microsoft.com/office/drawing/2014/main" id="{CE326F8A-DDF8-96E4-C5D5-F8FD7EC4F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8872" y="2505686"/>
            <a:ext cx="2527137" cy="25271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EF9A3-9F3E-CFF6-38E1-F1EFCC94D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288465" y="7259918"/>
            <a:ext cx="9033986" cy="10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8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F6C6-50B5-B176-A926-2CD055F99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E6C897C-CC76-B6BF-623D-C2C1FA513540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E4547CF1-398E-2F07-C889-2A985E41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C00DCFDC-24FC-A55F-13C1-0B3A8E23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00DE7603-B93E-5E91-C72A-CB641D8E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AC1E4F29-F341-9AEA-7DA6-80CF662A43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B5E0BE43-26DF-97A6-5AF3-412FE5A5D8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83C872D7-5A27-5F3D-4F42-BA02FC7B9D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E8010B1E-46D1-A1BD-FA6B-22CF0EDA84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E87C5A-BA02-9D3B-E8A0-EA13BC0B71F0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9A7F4F-F18E-22E2-D9A5-60F128946CD9}"/>
              </a:ext>
            </a:extLst>
          </p:cNvPr>
          <p:cNvSpPr txBox="1"/>
          <p:nvPr/>
        </p:nvSpPr>
        <p:spPr>
          <a:xfrm>
            <a:off x="3261360" y="213772"/>
            <a:ext cx="4804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- Evaluation</a:t>
            </a:r>
          </a:p>
        </p:txBody>
      </p:sp>
      <p:pic>
        <p:nvPicPr>
          <p:cNvPr id="11" name="Picture 10" descr="A white and black robot with arms up&#10;&#10;Description automatically generated">
            <a:extLst>
              <a:ext uri="{FF2B5EF4-FFF2-40B4-BE49-F238E27FC236}">
                <a16:creationId xmlns:a16="http://schemas.microsoft.com/office/drawing/2014/main" id="{60CD731B-4251-1DF9-6164-BFDB442C7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260183">
            <a:off x="5853615" y="8014693"/>
            <a:ext cx="1507797" cy="17707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7842B5-821C-B314-6A69-A724125A9969}"/>
              </a:ext>
            </a:extLst>
          </p:cNvPr>
          <p:cNvSpPr txBox="1"/>
          <p:nvPr/>
        </p:nvSpPr>
        <p:spPr>
          <a:xfrm>
            <a:off x="3261360" y="1514427"/>
            <a:ext cx="71731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chatbot will be evaluated: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logs from Dialogflow, extracting key data points: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queryText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(user question),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fulfillment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(chatbot response),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(intent),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isFallback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(fallback indicator),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webhook_latency_ms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(latency).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this data into a CSV file for analysis.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5EAC9E-E28C-CF84-B3BB-9C33BADB53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467" y="4472125"/>
            <a:ext cx="9033986" cy="10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9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EF007-624D-DB49-EF6D-A0B58FEC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AA027A8-4E15-6C6D-743D-850E93EEC62B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FD9A3A26-ECDC-ACA4-1547-552746F5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D811F7FB-91F0-FBCF-F60D-312E8857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7C5FBC2F-58C8-98FB-5F3E-3E6219DD6C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262668CC-3972-4660-3A29-FBCCC4A37E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8442097A-7AE0-4193-5DFA-5BA7099BF0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D4C716DC-9E37-8FAC-37AA-E1FF656C46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91205071-C852-8355-61F8-48ADA11750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64FB7C-28FD-5B37-E1B2-8935AF2EBE62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E1BA9D-DEF6-8747-F8C1-110B5532AFC1}"/>
              </a:ext>
            </a:extLst>
          </p:cNvPr>
          <p:cNvSpPr txBox="1"/>
          <p:nvPr/>
        </p:nvSpPr>
        <p:spPr>
          <a:xfrm>
            <a:off x="3261360" y="213772"/>
            <a:ext cx="4804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- Evaluation</a:t>
            </a:r>
          </a:p>
        </p:txBody>
      </p:sp>
      <p:pic>
        <p:nvPicPr>
          <p:cNvPr id="11" name="Picture 10" descr="A white and black robot with arms up&#10;&#10;Description automatically generated">
            <a:extLst>
              <a:ext uri="{FF2B5EF4-FFF2-40B4-BE49-F238E27FC236}">
                <a16:creationId xmlns:a16="http://schemas.microsoft.com/office/drawing/2014/main" id="{F7AC8190-EC01-7CD8-1A46-47B7FACD5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260183">
            <a:off x="5853615" y="8014693"/>
            <a:ext cx="1507797" cy="17707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BF06D0-0A15-9FC2-13BB-333FB439D7E1}"/>
              </a:ext>
            </a:extLst>
          </p:cNvPr>
          <p:cNvSpPr txBox="1"/>
          <p:nvPr/>
        </p:nvSpPr>
        <p:spPr>
          <a:xfrm>
            <a:off x="3261360" y="1525500"/>
            <a:ext cx="75752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extracted data with known intents, fallback instances, and expected fulfillments using a Python script.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evaluation metrics: Task Success Rate, Intent Classification Accuracy, Fallback Rate, and Response Time.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and interpret the results to identify areas for improvement in the chatbot’s performance.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6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1B4BA1-16F1-4C06-C1AB-2D356F20164F}"/>
              </a:ext>
            </a:extLst>
          </p:cNvPr>
          <p:cNvSpPr txBox="1"/>
          <p:nvPr/>
        </p:nvSpPr>
        <p:spPr>
          <a:xfrm>
            <a:off x="3151744" y="346959"/>
            <a:ext cx="5174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Table of Contents</a:t>
            </a:r>
          </a:p>
        </p:txBody>
      </p:sp>
      <p:pic>
        <p:nvPicPr>
          <p:cNvPr id="4" name="Picture 3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0A4BFDD5-2D40-711F-7F2D-0EFFBBE6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7" y="1580004"/>
            <a:ext cx="512659" cy="503460"/>
          </a:xfrm>
          <a:prstGeom prst="rect">
            <a:avLst/>
          </a:pr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36F0B92B-618C-EB4A-0DAC-DFEAE33EF5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9193" y="5086794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5F4968A1-0068-E125-78A3-F0B5DF000B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77320" y="1467084"/>
            <a:ext cx="797157" cy="729300"/>
          </a:xfrm>
          <a:custGeom>
            <a:avLst/>
            <a:gdLst>
              <a:gd name="connsiteX0" fmla="*/ 0 w 797157"/>
              <a:gd name="connsiteY0" fmla="*/ 0 h 729300"/>
              <a:gd name="connsiteX1" fmla="*/ 714478 w 797157"/>
              <a:gd name="connsiteY1" fmla="*/ 0 h 729300"/>
              <a:gd name="connsiteX2" fmla="*/ 793176 w 797157"/>
              <a:gd name="connsiteY2" fmla="*/ 224878 h 729300"/>
              <a:gd name="connsiteX3" fmla="*/ 797157 w 797157"/>
              <a:gd name="connsiteY3" fmla="*/ 242117 h 729300"/>
              <a:gd name="connsiteX4" fmla="*/ 797157 w 797157"/>
              <a:gd name="connsiteY4" fmla="*/ 729300 h 729300"/>
              <a:gd name="connsiteX5" fmla="*/ 101506 w 797157"/>
              <a:gd name="connsiteY5" fmla="*/ 729300 h 729300"/>
              <a:gd name="connsiteX6" fmla="*/ 94552 w 797157"/>
              <a:gd name="connsiteY6" fmla="*/ 653889 h 729300"/>
              <a:gd name="connsiteX7" fmla="*/ 19166 w 797157"/>
              <a:gd name="connsiteY7" fmla="*/ 346193 h 729300"/>
              <a:gd name="connsiteX8" fmla="*/ 0 w 797157"/>
              <a:gd name="connsiteY8" fmla="*/ 299497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157" h="729300">
                <a:moveTo>
                  <a:pt x="0" y="0"/>
                </a:moveTo>
                <a:lnTo>
                  <a:pt x="714478" y="0"/>
                </a:lnTo>
                <a:lnTo>
                  <a:pt x="793176" y="224878"/>
                </a:lnTo>
                <a:lnTo>
                  <a:pt x="797157" y="242117"/>
                </a:lnTo>
                <a:lnTo>
                  <a:pt x="797157" y="729300"/>
                </a:lnTo>
                <a:lnTo>
                  <a:pt x="101506" y="729300"/>
                </a:lnTo>
                <a:lnTo>
                  <a:pt x="94552" y="653889"/>
                </a:lnTo>
                <a:cubicBezTo>
                  <a:pt x="81160" y="550310"/>
                  <a:pt x="56209" y="447129"/>
                  <a:pt x="19166" y="346193"/>
                </a:cubicBezTo>
                <a:lnTo>
                  <a:pt x="0" y="299497"/>
                </a:lnTo>
                <a:close/>
              </a:path>
            </a:pathLst>
          </a:custGeom>
        </p:spPr>
      </p:pic>
      <p:pic>
        <p:nvPicPr>
          <p:cNvPr id="8" name="Picture 7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16929476-46A8-09D3-50DE-3D95467D7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29" y="3849659"/>
            <a:ext cx="587813" cy="729300"/>
          </a:xfrm>
          <a:prstGeom prst="rect">
            <a:avLst/>
          </a:prstGeom>
        </p:spPr>
      </p:pic>
      <p:pic>
        <p:nvPicPr>
          <p:cNvPr id="11" name="Picture 10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73734BE5-8762-55B0-7F05-60D8E7FAA1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2807" t="-12863" r="12807" b="12863"/>
          <a:stretch/>
        </p:blipFill>
        <p:spPr>
          <a:xfrm>
            <a:off x="323986" y="2543462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37892 w 783645"/>
              <a:gd name="connsiteY1" fmla="*/ 0 h 768478"/>
              <a:gd name="connsiteX2" fmla="*/ 783645 w 783645"/>
              <a:gd name="connsiteY2" fmla="*/ 114547 h 768478"/>
              <a:gd name="connsiteX3" fmla="*/ 783645 w 783645"/>
              <a:gd name="connsiteY3" fmla="*/ 768478 h 768478"/>
              <a:gd name="connsiteX4" fmla="*/ 167048 w 783645"/>
              <a:gd name="connsiteY4" fmla="*/ 768478 h 768478"/>
              <a:gd name="connsiteX5" fmla="*/ 160866 w 783645"/>
              <a:gd name="connsiteY5" fmla="*/ 681257 h 768478"/>
              <a:gd name="connsiteX6" fmla="*/ 97330 w 783645"/>
              <a:gd name="connsiteY6" fmla="*/ 400517 h 768478"/>
              <a:gd name="connsiteX7" fmla="*/ 44164 w 783645"/>
              <a:gd name="connsiteY7" fmla="*/ 265107 h 768478"/>
              <a:gd name="connsiteX8" fmla="*/ 0 w 783645"/>
              <a:gd name="connsiteY8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37892" y="0"/>
                </a:lnTo>
                <a:lnTo>
                  <a:pt x="783645" y="114547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15" name="Picture 14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BCD1C033-6FAE-B606-9BBA-A281F351B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358" y="4879438"/>
            <a:ext cx="426536" cy="580510"/>
          </a:xfrm>
          <a:prstGeom prst="rect">
            <a:avLst/>
          </a:prstGeom>
        </p:spPr>
      </p:pic>
      <p:pic>
        <p:nvPicPr>
          <p:cNvPr id="17" name="Picture 16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38C43323-8B80-3F51-B5D5-150756C46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2653" y="2637371"/>
            <a:ext cx="747946" cy="580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933E27-4A1A-7701-821B-E1940E89E36F}"/>
              </a:ext>
            </a:extLst>
          </p:cNvPr>
          <p:cNvSpPr txBox="1"/>
          <p:nvPr/>
        </p:nvSpPr>
        <p:spPr>
          <a:xfrm>
            <a:off x="1432824" y="1647068"/>
            <a:ext cx="137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EECC8A-062D-21AB-4628-12F36FC6ADF6}"/>
              </a:ext>
            </a:extLst>
          </p:cNvPr>
          <p:cNvSpPr txBox="1"/>
          <p:nvPr/>
        </p:nvSpPr>
        <p:spPr>
          <a:xfrm>
            <a:off x="1432824" y="2782669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Project Overview Refresher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3F58FC-C88A-85DC-948B-C5EA7C84C7F3}"/>
              </a:ext>
            </a:extLst>
          </p:cNvPr>
          <p:cNvSpPr txBox="1"/>
          <p:nvPr/>
        </p:nvSpPr>
        <p:spPr>
          <a:xfrm>
            <a:off x="1432824" y="401060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Dataset Summary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282E15-3A78-0BA0-43A9-324EBEDBD536}"/>
              </a:ext>
            </a:extLst>
          </p:cNvPr>
          <p:cNvSpPr txBox="1"/>
          <p:nvPr/>
        </p:nvSpPr>
        <p:spPr>
          <a:xfrm>
            <a:off x="7477387" y="2665609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Survey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0A6060-FF6D-2CCB-3AB8-FDA3CCBB7280}"/>
              </a:ext>
            </a:extLst>
          </p:cNvPr>
          <p:cNvSpPr txBox="1"/>
          <p:nvPr/>
        </p:nvSpPr>
        <p:spPr>
          <a:xfrm>
            <a:off x="1459582" y="5169693"/>
            <a:ext cx="338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Exploratory Data Analysis (EDA):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945F9A-05CE-E1AC-2FE6-9BF95525155D}"/>
              </a:ext>
            </a:extLst>
          </p:cNvPr>
          <p:cNvSpPr txBox="1"/>
          <p:nvPr/>
        </p:nvSpPr>
        <p:spPr>
          <a:xfrm>
            <a:off x="7446454" y="1647068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Chatbot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Construction &amp; Evaluation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6D864-677B-554E-BF37-AA4A292BF253}"/>
              </a:ext>
            </a:extLst>
          </p:cNvPr>
          <p:cNvSpPr txBox="1"/>
          <p:nvPr/>
        </p:nvSpPr>
        <p:spPr>
          <a:xfrm>
            <a:off x="7527005" y="49021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9" name="Picture 8" descr="A blue and white chat bubble&#10;&#10;Description automatically generated">
            <a:extLst>
              <a:ext uri="{FF2B5EF4-FFF2-40B4-BE49-F238E27FC236}">
                <a16:creationId xmlns:a16="http://schemas.microsoft.com/office/drawing/2014/main" id="{510B34C8-577B-9EC5-C97F-8DFC7632F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990628">
            <a:off x="1640170" y="8687346"/>
            <a:ext cx="1713271" cy="1686832"/>
          </a:xfrm>
          <a:prstGeom prst="rect">
            <a:avLst/>
          </a:prstGeom>
        </p:spPr>
      </p:pic>
      <p:pic>
        <p:nvPicPr>
          <p:cNvPr id="10" name="Picture 9" descr="A white robot with blue eyes and a chat bubble&#10;&#10;Description automatically generated">
            <a:extLst>
              <a:ext uri="{FF2B5EF4-FFF2-40B4-BE49-F238E27FC236}">
                <a16:creationId xmlns:a16="http://schemas.microsoft.com/office/drawing/2014/main" id="{E59231D5-B250-6669-67DA-89CD180C4A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421655">
            <a:off x="8231584" y="8979198"/>
            <a:ext cx="1735741" cy="1903508"/>
          </a:xfrm>
          <a:prstGeom prst="rect">
            <a:avLst/>
          </a:prstGeom>
        </p:spPr>
      </p:pic>
      <p:pic>
        <p:nvPicPr>
          <p:cNvPr id="7" name="Picture 6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E0CA4C86-C8F8-8772-067F-D15B65544D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2653" y="3799275"/>
            <a:ext cx="747946" cy="580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86310D-A7D0-D19A-ACB9-6F4F3FFF5184}"/>
              </a:ext>
            </a:extLst>
          </p:cNvPr>
          <p:cNvSpPr txBox="1"/>
          <p:nvPr/>
        </p:nvSpPr>
        <p:spPr>
          <a:xfrm>
            <a:off x="7476320" y="3849659"/>
            <a:ext cx="273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– scrape using python </a:t>
            </a:r>
          </a:p>
        </p:txBody>
      </p:sp>
    </p:spTree>
    <p:extLst>
      <p:ext uri="{BB962C8B-B14F-4D97-AF65-F5344CB8AC3E}">
        <p14:creationId xmlns:p14="http://schemas.microsoft.com/office/powerpoint/2010/main" val="46845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3E9EA-2A4F-59DB-B739-2BFB574B8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5588320-7AAF-F865-7C54-FD7E507D44B3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16EE5158-D16A-7CA6-F2A8-8649919D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D9881156-F700-83CC-DCE6-F2DE7E1B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F5083F46-0D51-2FC6-AFDF-23177BC9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35D2254B-8DEB-7162-5277-2052BEC05A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5237E1AF-9CD4-619A-5D87-761ACD09E2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F10B93F6-6D1E-03D1-BD42-BBE65CA7DB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21D578E6-7861-2590-777E-089BAA6FC8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4CF3248-D1CB-6749-5876-6B4F8FB48E3F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4DF5EC-DD03-3E4F-38FC-0A10708DCEB3}"/>
              </a:ext>
            </a:extLst>
          </p:cNvPr>
          <p:cNvSpPr txBox="1"/>
          <p:nvPr/>
        </p:nvSpPr>
        <p:spPr>
          <a:xfrm>
            <a:off x="3261360" y="213772"/>
            <a:ext cx="4804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- Evaluation</a:t>
            </a:r>
          </a:p>
        </p:txBody>
      </p:sp>
      <p:pic>
        <p:nvPicPr>
          <p:cNvPr id="11" name="Picture 10" descr="A white and black robot with arms up&#10;&#10;Description automatically generated">
            <a:extLst>
              <a:ext uri="{FF2B5EF4-FFF2-40B4-BE49-F238E27FC236}">
                <a16:creationId xmlns:a16="http://schemas.microsoft.com/office/drawing/2014/main" id="{B929E83A-568D-FA8A-68E4-822F1C858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260183">
            <a:off x="5853615" y="8014693"/>
            <a:ext cx="1507797" cy="1770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E5DA3-919F-8183-3609-584475052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8222" y="1249239"/>
            <a:ext cx="7179778" cy="53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7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8C5D-88F6-D95A-73B3-62021FA3E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34060AD-BFD9-D0F0-0479-CC97F2F7750C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E59B0CE1-9670-F10E-2973-43B0BCB2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49054998-DC3C-BD4A-870C-CC486A091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5893474F-21D0-C359-6568-1257FCBFF7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BD51590B-80CA-926F-DB42-F7F6BF6E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3958EF4-D0F3-34D8-15DF-94BEB7EE7B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E1A030D1-F4C1-7D15-DF56-484C1DE9CF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60149854-D7D8-9075-32AA-BE67B8C82F4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779F3D1-9491-6963-E8F2-40363B9BC51C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B79CA2-C219-2EF7-0E85-3DD5617CA700}"/>
              </a:ext>
            </a:extLst>
          </p:cNvPr>
          <p:cNvSpPr txBox="1"/>
          <p:nvPr/>
        </p:nvSpPr>
        <p:spPr>
          <a:xfrm>
            <a:off x="3261360" y="213772"/>
            <a:ext cx="4804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- Evaluation</a:t>
            </a:r>
          </a:p>
        </p:txBody>
      </p:sp>
      <p:pic>
        <p:nvPicPr>
          <p:cNvPr id="11" name="Picture 10" descr="A white and black robot with arms up&#10;&#10;Description automatically generated">
            <a:extLst>
              <a:ext uri="{FF2B5EF4-FFF2-40B4-BE49-F238E27FC236}">
                <a16:creationId xmlns:a16="http://schemas.microsoft.com/office/drawing/2014/main" id="{25AB3F44-6ECB-4E4F-2E5A-445DC3F7D2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260183">
            <a:off x="5853615" y="8014693"/>
            <a:ext cx="1507797" cy="1770723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C08BA1-E444-2501-7BFE-27DB708B9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147" y="1264276"/>
            <a:ext cx="6194000" cy="51065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AFF4FD-3EAD-B64F-DD39-A79F92E67970}"/>
              </a:ext>
            </a:extLst>
          </p:cNvPr>
          <p:cNvSpPr txBox="1"/>
          <p:nvPr/>
        </p:nvSpPr>
        <p:spPr>
          <a:xfrm>
            <a:off x="3799664" y="6441845"/>
            <a:ext cx="703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JSON query/response log of the chatbot from which necessary metrics are fetched.</a:t>
            </a:r>
          </a:p>
        </p:txBody>
      </p:sp>
    </p:spTree>
    <p:extLst>
      <p:ext uri="{BB962C8B-B14F-4D97-AF65-F5344CB8AC3E}">
        <p14:creationId xmlns:p14="http://schemas.microsoft.com/office/powerpoint/2010/main" val="177001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2180-8643-509F-DBB1-AD671C0F8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99489C7-C883-3781-AEF5-6FA87208966A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8AA3FFC7-590C-210A-81D3-5DF7BFAB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740208">
            <a:off x="-1692859" y="2864050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754F9518-7068-D8CA-11D8-0C901D05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10162739">
            <a:off x="-1813043" y="4428430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3C85EDCD-7FEE-4381-7885-86A034CCB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11581">
            <a:off x="-620792" y="5506630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98E2136B-13BE-A6E3-8865-CBAA1E31C8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3629049">
            <a:off x="1068570" y="5295055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3B8A157F-E347-A889-C424-2348C921B9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104883">
            <a:off x="1753230" y="3819779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FA260BA9-1F70-E12B-E056-FA3B5D75D5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92103" y="1508475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3C94BBF8-A15F-C6F0-27CB-4464D639C5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6035818">
            <a:off x="-360161" y="1812129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09AF71D-1C64-3DA2-1A05-5A9F4BA69472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21B9C9-4183-8574-5DBA-6C4741FB257F}"/>
              </a:ext>
            </a:extLst>
          </p:cNvPr>
          <p:cNvSpPr txBox="1"/>
          <p:nvPr/>
        </p:nvSpPr>
        <p:spPr>
          <a:xfrm>
            <a:off x="3261360" y="111621"/>
            <a:ext cx="6199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– scrape Using Python</a:t>
            </a:r>
          </a:p>
        </p:txBody>
      </p:sp>
      <p:pic>
        <p:nvPicPr>
          <p:cNvPr id="19" name="Picture 1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E0BFB8-E996-49BC-5DA9-209962BFA0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1360" y="1508475"/>
            <a:ext cx="7772400" cy="45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5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3674-3195-06F0-0339-816F425D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E3E39C6-0974-08FE-4D5A-8E58EB7CAED2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AE39B0B8-9BFF-26E2-233F-F96A16A0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740208">
            <a:off x="-1692859" y="2864050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FE3EDD5E-E2BB-75B5-DEEE-BBA27224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10162739">
            <a:off x="-1813043" y="4428430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3961809E-6943-CDAA-9949-ED4F416CCC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11581">
            <a:off x="-620792" y="5506630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E1037FE1-89B6-08E6-D987-CA4E71D0E1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3629049">
            <a:off x="1068570" y="5295055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94340A6A-CFFB-8F7A-FF0E-91DE038E83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104883">
            <a:off x="1753230" y="3819779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38AFD19D-6268-B4BB-655E-12D8BFBC2B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92103" y="1508475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8F5C0B05-2EAA-8C1B-BA4D-7E47C39FBA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6035818">
            <a:off x="-360161" y="1812129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1F4408-A0DA-B3D9-414D-753E0D156D60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26773A-60F7-1FE8-9B01-4255548FB963}"/>
              </a:ext>
            </a:extLst>
          </p:cNvPr>
          <p:cNvSpPr txBox="1"/>
          <p:nvPr/>
        </p:nvSpPr>
        <p:spPr>
          <a:xfrm>
            <a:off x="3261360" y="111621"/>
            <a:ext cx="6199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– scrape Using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7C9D7-DE8A-13FE-F69D-3B12925FC5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1360" y="1683971"/>
            <a:ext cx="8114416" cy="1821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FD644D-2C23-2997-D35E-13B068EA72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1360" y="3950885"/>
            <a:ext cx="8114416" cy="19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8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DF15A-DFE0-8532-3605-4097CFBCC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92B980F-054F-1A78-BE2C-6CBCF7C6D606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161463C6-C0C8-F505-FDF6-A7BD9435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740208">
            <a:off x="-1692859" y="2864050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A9A20A4B-3AC9-C720-4C19-01ADA36533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10162739">
            <a:off x="-1813043" y="4428430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4DDBF6DD-056D-D165-A13F-1D092FD8E8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11581">
            <a:off x="-620792" y="5506630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32C7E7A6-A589-8EEA-240F-62B8C2A139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3629049">
            <a:off x="1068570" y="5295055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420B1D3F-81A7-ECC7-498C-82AD0316F7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104883">
            <a:off x="1753230" y="3819779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2117ED55-7CE3-E71B-3B01-1494BC16C6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92103" y="1508475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2BE12B42-0FF5-D31D-84DF-5F23D97CA6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6035818">
            <a:off x="-360161" y="1812129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1DFEB57-1B78-56B6-A621-ECBCE00722D8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977661-2C7F-663F-5E19-96F30C362A21}"/>
              </a:ext>
            </a:extLst>
          </p:cNvPr>
          <p:cNvSpPr txBox="1"/>
          <p:nvPr/>
        </p:nvSpPr>
        <p:spPr>
          <a:xfrm>
            <a:off x="3261360" y="111621"/>
            <a:ext cx="6199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– scrape Using Python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5D884A-68B5-332B-DB54-08570384A4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4084" y="1643714"/>
            <a:ext cx="8334010" cy="175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2D8AF0-0883-04F5-7F26-508D2A13F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4084" y="4184428"/>
            <a:ext cx="8334010" cy="13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5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7328-A244-7D03-E375-496046CB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B24C41F-F5E8-CE49-06E8-DD5F2C8676D0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F526201B-C31B-B95B-D1EC-676E3A64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740208">
            <a:off x="-1692859" y="2864050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2F37C97F-D92E-4DEE-A3EF-CE00A09A78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10162739">
            <a:off x="-1813043" y="4428430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E550240A-99EC-D01A-89BF-DCCE971F5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11581">
            <a:off x="-620792" y="5506630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E0D994A6-7CEB-B0AE-44A4-6B5FB5DC5A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3629049">
            <a:off x="1068570" y="5295055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3A03DC1E-7C4C-4F81-630A-E3C07F26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104883">
            <a:off x="1753230" y="3819779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6481E162-31D7-6CF8-5D65-C09FF7DED9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92103" y="1508475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D68E4C40-524C-3D42-CDAC-F8835FCCEFD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6035818">
            <a:off x="-360161" y="1812129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583CEAD-B7AA-6E0A-664D-AA44243A12CB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2F4D3-F293-DD99-EF53-3DBF5DE19421}"/>
              </a:ext>
            </a:extLst>
          </p:cNvPr>
          <p:cNvSpPr txBox="1"/>
          <p:nvPr/>
        </p:nvSpPr>
        <p:spPr>
          <a:xfrm>
            <a:off x="3261360" y="111621"/>
            <a:ext cx="6199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– scrape Using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3B042-3C7D-9E9D-0838-FB9CBF97E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2908" y="1586928"/>
            <a:ext cx="8535167" cy="1629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0DC63-9488-5102-7B91-9D19817A67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2908" y="3827936"/>
            <a:ext cx="8535167" cy="16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9B0FE-6CF6-C01C-608C-8A5FDAAF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DB48B171-6786-C902-76D4-EDDF72B196ED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1437D7C5-3276-948F-6747-A040CD9D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740208">
            <a:off x="-1692859" y="2864050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E324ABC3-46EB-34B1-E064-F91702C2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10162739">
            <a:off x="-1813043" y="4428430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89397126-DAA1-96F2-4E9D-95F27A7B04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11581">
            <a:off x="-620792" y="5506630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4B68F793-B7CC-8157-E949-95812D1A9D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3629049">
            <a:off x="1068570" y="5295055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32AA8A84-4FC0-4C49-69C1-DB13F460CB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104883">
            <a:off x="1753230" y="3819779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A18C4844-1389-A9C8-B83B-CD87B3A886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92103" y="1508475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F206515A-CCB6-DA75-63A9-23C82C8E83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6035818">
            <a:off x="-360161" y="1812129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12387EE-21FC-2D38-7F7F-0DE7F44F93CD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D15190-2DE6-AD84-AA2A-510494E2E694}"/>
              </a:ext>
            </a:extLst>
          </p:cNvPr>
          <p:cNvSpPr txBox="1"/>
          <p:nvPr/>
        </p:nvSpPr>
        <p:spPr>
          <a:xfrm>
            <a:off x="3261360" y="111621"/>
            <a:ext cx="6199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– scrape Using Python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A5DEE0-2240-C53E-9ADD-3F20C9105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1359" y="1661589"/>
            <a:ext cx="8008013" cy="1767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52CD32-3AD1-F2B4-F766-65C9F6604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1359" y="3948582"/>
            <a:ext cx="8008013" cy="14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3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31B72-92A8-3D8B-2358-887EFEC15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9CBC8D8-7D3B-CB96-DB50-6296B95B946F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56CA0073-9A80-BF0D-B47A-53FE4CF2A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740208">
            <a:off x="-1692859" y="2864050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9644914D-B37A-7108-3AC2-D60AD3B8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10162739">
            <a:off x="-1813043" y="4428430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1BF41240-CD55-EE80-620C-155D9F0BBD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11581">
            <a:off x="-620792" y="5506630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90D7BD3F-8D88-813B-B179-20DE59EB6E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3629049">
            <a:off x="1068570" y="5295055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011D4769-5B1E-F485-5812-26ACB7AC1F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104883">
            <a:off x="1753230" y="3819779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F9716D21-D403-C9F5-B5F4-9865A15B5E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92103" y="1508475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11117C74-6DF2-4472-1D2C-E61D46F161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6035818">
            <a:off x="-360161" y="1812129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3DCCE4C-A5FA-48D3-9CF6-801D8C340CEA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D7A85C-E543-205A-410F-DA0396634823}"/>
              </a:ext>
            </a:extLst>
          </p:cNvPr>
          <p:cNvSpPr txBox="1"/>
          <p:nvPr/>
        </p:nvSpPr>
        <p:spPr>
          <a:xfrm>
            <a:off x="3261360" y="111621"/>
            <a:ext cx="4121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89BC5-7E3F-2A4B-C750-CC902F0D1DA5}"/>
              </a:ext>
            </a:extLst>
          </p:cNvPr>
          <p:cNvSpPr txBox="1"/>
          <p:nvPr/>
        </p:nvSpPr>
        <p:spPr>
          <a:xfrm>
            <a:off x="3261360" y="1508475"/>
            <a:ext cx="7843109" cy="3034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Related Works: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Mr. Hungry Chatbot: CSV-based meal recommendation system using NLP.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1) A food chatbot offering personalized meal suggestions using "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Restaurant.csv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 and NLP.  </a:t>
            </a:r>
          </a:p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2) Combines CSV-based menus, NLP for interactions, and delivery service integration.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Kayo AI Chatbot: Uses NLTK and TensorFlow for food ordering via Telegram. </a:t>
            </a:r>
            <a:endParaRPr lang="en-US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1) Kayo uses NLTK, TensorFlow, and Telegram to present menus and handle orders.  </a:t>
            </a:r>
          </a:p>
          <a:p>
            <a:pPr marR="0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2) Python scripts, JSON menus, NLP modules, and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Telebot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for real-time interaction.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white and black robot with arms up&#10;&#10;Description automatically generated">
            <a:extLst>
              <a:ext uri="{FF2B5EF4-FFF2-40B4-BE49-F238E27FC236}">
                <a16:creationId xmlns:a16="http://schemas.microsoft.com/office/drawing/2014/main" id="{94EDC135-3482-65D9-D73D-26C9CCECF7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2330" y="4493872"/>
            <a:ext cx="1507797" cy="17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9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3DC8-C96B-C2B3-4663-CC83CA47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C18446A-5EFD-2050-8545-5874D634BE5B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A04D32D7-B04F-C824-8653-63DFC878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056301">
            <a:off x="-253735" y="1812940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3DD15C72-EB98-7B4F-F760-25551345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13478832">
            <a:off x="-1680580" y="2632672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9CF3A284-904E-1CE4-58DE-16694141E8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0327674">
            <a:off x="-1829179" y="4154744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BDF4DC09-47BF-2600-67EC-2C78B1FE59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6945142">
            <a:off x="-600485" y="5440389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09E4D9FA-FF7B-3135-C0AB-BA5620DD45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3420976">
            <a:off x="868379" y="5223625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393991A3-20B1-DE54-63AA-92BB2666E83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381373">
            <a:off x="1899121" y="3939444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D6BD9073-EBA8-C921-0461-2EB4E69B675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213943" y="1476143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A785CE-896C-A6EA-D1B0-485F5E8E5B27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44641C-6C35-FCE5-B2B3-A739F1A71BA4}"/>
              </a:ext>
            </a:extLst>
          </p:cNvPr>
          <p:cNvSpPr txBox="1"/>
          <p:nvPr/>
        </p:nvSpPr>
        <p:spPr>
          <a:xfrm>
            <a:off x="3261360" y="111621"/>
            <a:ext cx="2568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11" name="Picture 10" descr="A close-up of a thank you sign&#10;&#10;Description automatically generated">
            <a:extLst>
              <a:ext uri="{FF2B5EF4-FFF2-40B4-BE49-F238E27FC236}">
                <a16:creationId xmlns:a16="http://schemas.microsoft.com/office/drawing/2014/main" id="{DCFD5D83-09BA-6928-6AFC-5C2EEB97D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161635">
            <a:off x="1186536" y="8027670"/>
            <a:ext cx="6718300" cy="3568700"/>
          </a:xfrm>
          <a:prstGeom prst="rect">
            <a:avLst/>
          </a:prstGeom>
        </p:spPr>
      </p:pic>
      <p:pic>
        <p:nvPicPr>
          <p:cNvPr id="12" name="Picture 11" descr="A cartoon of a robot&#10;&#10;Description automatically generated">
            <a:extLst>
              <a:ext uri="{FF2B5EF4-FFF2-40B4-BE49-F238E27FC236}">
                <a16:creationId xmlns:a16="http://schemas.microsoft.com/office/drawing/2014/main" id="{0EC84B9A-BD92-61A2-822E-D3164CC890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849703">
            <a:off x="10040215" y="9152890"/>
            <a:ext cx="1985889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5D3D9-E3EF-4DFD-C912-1CFAF21FDF88}"/>
              </a:ext>
            </a:extLst>
          </p:cNvPr>
          <p:cNvSpPr txBox="1"/>
          <p:nvPr/>
        </p:nvSpPr>
        <p:spPr>
          <a:xfrm>
            <a:off x="3261360" y="1476143"/>
            <a:ext cx="7475467" cy="14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GitHub: [Mr. Hungry Chatbot](</a:t>
            </a:r>
            <a:r>
              <a:rPr lang="en-US" sz="1800" u="sng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800" u="sng" kern="1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github.com</a:t>
            </a:r>
            <a:r>
              <a:rPr lang="en-US" sz="1800" u="sng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/AhmadYasser1/Food-Recommending-Chatbot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GitHub: [Kayo AI Chatbot](</a:t>
            </a:r>
            <a:r>
              <a:rPr lang="en-US" sz="1800" u="sng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800" u="sng" kern="1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github.com</a:t>
            </a:r>
            <a:r>
              <a:rPr lang="en-US" sz="1800" u="sng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/yenxuan1381/food-ordering-chatbot-using-ai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3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artoon of a robot&#10;&#10;Description automatically generated">
            <a:extLst>
              <a:ext uri="{FF2B5EF4-FFF2-40B4-BE49-F238E27FC236}">
                <a16:creationId xmlns:a16="http://schemas.microsoft.com/office/drawing/2014/main" id="{AEF54E4E-8274-1249-D07F-521329EC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1" r="2415"/>
          <a:stretch/>
        </p:blipFill>
        <p:spPr>
          <a:xfrm>
            <a:off x="1462440" y="672684"/>
            <a:ext cx="3680522" cy="3880522"/>
          </a:xfrm>
          <a:prstGeom prst="rect">
            <a:avLst/>
          </a:prstGeom>
        </p:spPr>
      </p:pic>
      <p:pic>
        <p:nvPicPr>
          <p:cNvPr id="16" name="Picture 15" descr="A screenshot of a chat&#10;&#10;Description automatically generated">
            <a:extLst>
              <a:ext uri="{FF2B5EF4-FFF2-40B4-BE49-F238E27FC236}">
                <a16:creationId xmlns:a16="http://schemas.microsoft.com/office/drawing/2014/main" id="{545D3B37-E63E-B8F4-23B5-222A3736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9878">
            <a:off x="7100472" y="1034643"/>
            <a:ext cx="3576995" cy="4788714"/>
          </a:xfrm>
          <a:prstGeom prst="rect">
            <a:avLst/>
          </a:prstGeom>
        </p:spPr>
      </p:pic>
      <p:pic>
        <p:nvPicPr>
          <p:cNvPr id="17" name="Picture 16" descr="A close-up of a thank you sign&#10;&#10;Description automatically generated">
            <a:extLst>
              <a:ext uri="{FF2B5EF4-FFF2-40B4-BE49-F238E27FC236}">
                <a16:creationId xmlns:a16="http://schemas.microsoft.com/office/drawing/2014/main" id="{2C382CD4-E7A2-C0B5-B824-AEBCC1C124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05" r="3" b="3"/>
          <a:stretch/>
        </p:blipFill>
        <p:spPr>
          <a:xfrm>
            <a:off x="1017938" y="4079215"/>
            <a:ext cx="4569527" cy="24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04A43-C51A-4BA3-E6B5-75610A109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DB780BD-4C50-1B12-8E93-5DE15AE3B718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725F3662-4F0F-2D60-0D3B-5CB687D1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9552" y="13373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5AAB967E-EBCD-EEA6-1928-15765735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15726921">
            <a:off x="-766972" y="1837313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BC533C58-699A-E68A-1DF8-6C4AC85436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2575763">
            <a:off x="-1778704" y="2899451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A9FEEFA2-604C-CFAF-1F75-BD360CBC1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9193231">
            <a:off x="-1520513" y="4669597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AC09BF2-B486-4A1E-B2E3-8021044BFE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5669065">
            <a:off x="-307705" y="5447195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A0138D72-A781-DD61-7B00-63A2322275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2467493">
            <a:off x="1334570" y="4950635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F3D51100-13BF-72C0-85D3-22C78F5E7AA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69300" y="330009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6EB242-193C-ADD8-B713-12CAD982BA5A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82D530-178B-DD9C-50D8-14B7CE55A8C9}"/>
              </a:ext>
            </a:extLst>
          </p:cNvPr>
          <p:cNvSpPr txBox="1"/>
          <p:nvPr/>
        </p:nvSpPr>
        <p:spPr>
          <a:xfrm>
            <a:off x="3261360" y="111621"/>
            <a:ext cx="297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154B0-27C0-0619-0928-D3303E1A4089}"/>
              </a:ext>
            </a:extLst>
          </p:cNvPr>
          <p:cNvSpPr txBox="1"/>
          <p:nvPr/>
        </p:nvSpPr>
        <p:spPr>
          <a:xfrm>
            <a:off x="3261360" y="1362162"/>
            <a:ext cx="7061340" cy="20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Our chatbot enhances the food ordering experience through automated interactions.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Provides real-time menu </a:t>
            </a:r>
            <a:r>
              <a:rPr lang="en-US" sz="20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items, prices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ingredient lists.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Integrates NLP with Dialogflow, FastAPI for backend, and MySQL for data management.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blue and white chat bubble&#10;&#10;Description automatically generated">
            <a:extLst>
              <a:ext uri="{FF2B5EF4-FFF2-40B4-BE49-F238E27FC236}">
                <a16:creationId xmlns:a16="http://schemas.microsoft.com/office/drawing/2014/main" id="{D6AF8C5A-9DB9-5BBF-7C76-DA96E9FA84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9095" y="4451906"/>
            <a:ext cx="1713271" cy="1686832"/>
          </a:xfrm>
          <a:prstGeom prst="rect">
            <a:avLst/>
          </a:prstGeom>
        </p:spPr>
      </p:pic>
      <p:pic>
        <p:nvPicPr>
          <p:cNvPr id="14" name="Picture 13" descr="A white robot with blue eyes and a chat bubble&#10;&#10;Description automatically generated">
            <a:extLst>
              <a:ext uri="{FF2B5EF4-FFF2-40B4-BE49-F238E27FC236}">
                <a16:creationId xmlns:a16="http://schemas.microsoft.com/office/drawing/2014/main" id="{1444C5B1-3FD5-2944-5E69-CCE12E1DE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6017" y="4289211"/>
            <a:ext cx="1735741" cy="190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1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AFDE-1167-FAE6-D346-60BACACE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F342E738-D8C4-9737-99DF-2D7B4C59EC5F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EB70DBB0-6DC0-77B2-717A-A80B7D78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442124">
            <a:off x="1872677" y="3387523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E480B19D-D073-60A3-6A51-B0E11B1E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>
            <a:off x="2014800" y="128515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57D287A1-59E3-1919-B407-107919B1F1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5713497">
            <a:off x="-476442" y="1750089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4C1EB18C-5035-5D00-89D2-A2339A72CB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12330965">
            <a:off x="-1630902" y="3051616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E80F309-4EBC-E252-377B-4FCA2160B4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8806799">
            <a:off x="-1629801" y="4548038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61EE57D9-5169-767A-679E-3DA7863F078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605227">
            <a:off x="-145288" y="5514592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74DC7545-7810-DFB9-AA90-1189ABFE790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3137734">
            <a:off x="1413017" y="486700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3CA363C-3937-BDA5-548B-958567365913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7E36A9-CA34-6A4F-03A4-7FB7928B1B58}"/>
              </a:ext>
            </a:extLst>
          </p:cNvPr>
          <p:cNvSpPr txBox="1"/>
          <p:nvPr/>
        </p:nvSpPr>
        <p:spPr>
          <a:xfrm>
            <a:off x="3261360" y="111621"/>
            <a:ext cx="629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Refresher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D987A-1CE5-66B8-9F56-BCFCBDFC7139}"/>
              </a:ext>
            </a:extLst>
          </p:cNvPr>
          <p:cNvSpPr txBox="1"/>
          <p:nvPr/>
        </p:nvSpPr>
        <p:spPr>
          <a:xfrm>
            <a:off x="3156155" y="1363582"/>
            <a:ext cx="7511845" cy="406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Goal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Develop a chatbot for campus food courts to make it easier for users to view menus,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prices, nutritional information, ingredients </a:t>
            </a:r>
            <a:r>
              <a:rPr lang="en-US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…</a:t>
            </a: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Technologies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Uses Dialogflow for natural language processing, FastAPI for backend, MySQL for storing data, and a web interface for user interaction.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Collection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Menu data was collected manually and will be expanded using web scraping from the UMBC dining website.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Features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The chatbot provides menu details, nutritional information, and helps users to know price of the items.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Performance Metrics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We aim to measure success with task completion rate, intent accuracy, fallback frequency, and response time.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couple of robots with faces&#10;&#10;Description automatically generated">
            <a:extLst>
              <a:ext uri="{FF2B5EF4-FFF2-40B4-BE49-F238E27FC236}">
                <a16:creationId xmlns:a16="http://schemas.microsoft.com/office/drawing/2014/main" id="{86228891-D2E4-C5DF-F2B5-A008263FD3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715717" y="7419080"/>
            <a:ext cx="3382431" cy="22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49190-94D2-67C6-65AB-B3E56C6C3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0415E32-C076-DC6C-82EC-D53D2D169413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B48D96C0-858D-777A-4E0C-D3BD3687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555262">
            <a:off x="1534134" y="4800086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081B3300-F2B7-D7A0-F765-A4DA75B5B5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21577793">
            <a:off x="1817015" y="3160180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9C2E82A8-F73F-9F63-8CF8-CB5CCDE169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15174" y="1354523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AA58B8C1-8BBC-3BE2-3F52-25D27EBBC9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15044103">
            <a:off x="-633050" y="2048675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F5A9C776-B1E5-A069-ECF8-275D2B5146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11519937">
            <a:off x="-1800348" y="3163670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0080831F-AD84-9EF4-F50A-0E22808491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8318365">
            <a:off x="-1366316" y="4868200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F68033AE-1F51-7AC8-6A3F-59AFD8836CE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850872">
            <a:off x="122763" y="5468856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B4EB920-E34C-5046-42BC-915886D1C27E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DC890B-38E2-F5F5-1396-DE83F43D90C2}"/>
              </a:ext>
            </a:extLst>
          </p:cNvPr>
          <p:cNvSpPr txBox="1"/>
          <p:nvPr/>
        </p:nvSpPr>
        <p:spPr>
          <a:xfrm>
            <a:off x="3261360" y="111621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76510-C073-DAE0-409E-CA39208A3395}"/>
              </a:ext>
            </a:extLst>
          </p:cNvPr>
          <p:cNvSpPr txBox="1"/>
          <p:nvPr/>
        </p:nvSpPr>
        <p:spPr>
          <a:xfrm>
            <a:off x="3261359" y="1379413"/>
            <a:ext cx="7895796" cy="280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Source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Web scraping from [</a:t>
            </a:r>
            <a:r>
              <a:rPr lang="en-US" sz="1800" u="sng" kern="1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dineoncampus.com</a:t>
            </a:r>
            <a:r>
              <a:rPr lang="en-US" sz="1800" u="sng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/UMBC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](</a:t>
            </a:r>
            <a:r>
              <a:rPr lang="en-US" sz="1800" u="sng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800" u="sng" kern="1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dineoncampus.com</a:t>
            </a:r>
            <a:r>
              <a:rPr lang="en-US" sz="1800" u="sng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</a:t>
            </a:r>
            <a:r>
              <a:rPr lang="en-US" sz="1800" u="sng" kern="1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umbc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and manual collection. 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Set: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Categories: Sandwiches, Drinks, Grab and Go, Desserts, Meal Deals, etc.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Attributes: Name, category, price, nutritional information, availability.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Dataset Size: Approximately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100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Food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item types collected.</a:t>
            </a:r>
          </a:p>
        </p:txBody>
      </p:sp>
      <p:pic>
        <p:nvPicPr>
          <p:cNvPr id="12" name="Picture 11" descr="A couple of robots with faces&#10;&#10;Description automatically generated">
            <a:extLst>
              <a:ext uri="{FF2B5EF4-FFF2-40B4-BE49-F238E27FC236}">
                <a16:creationId xmlns:a16="http://schemas.microsoft.com/office/drawing/2014/main" id="{4FC6D72C-E9BB-0E13-8260-54CF7862A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3464" y="4329003"/>
            <a:ext cx="3382431" cy="2299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E9532-4A5C-254D-4655-BBB8FD8772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612933">
            <a:off x="2328698" y="7868241"/>
            <a:ext cx="3888327" cy="1757751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778636BA-9A71-7A37-E3C3-4AC7F23CFD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137979">
            <a:off x="2131098" y="11044294"/>
            <a:ext cx="4004173" cy="1856760"/>
          </a:xfrm>
          <a:prstGeom prst="rect">
            <a:avLst/>
          </a:prstGeom>
        </p:spPr>
      </p:pic>
      <p:pic>
        <p:nvPicPr>
          <p:cNvPr id="15" name="Picture 14" descr="A graph of food items&#10;&#10;Description automatically generated">
            <a:extLst>
              <a:ext uri="{FF2B5EF4-FFF2-40B4-BE49-F238E27FC236}">
                <a16:creationId xmlns:a16="http://schemas.microsoft.com/office/drawing/2014/main" id="{ED6057FB-3342-64F8-A55F-82FDD4640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124718">
            <a:off x="7180641" y="7784140"/>
            <a:ext cx="3071863" cy="2104382"/>
          </a:xfrm>
          <a:prstGeom prst="rect">
            <a:avLst/>
          </a:prstGeom>
        </p:spPr>
      </p:pic>
      <p:pic>
        <p:nvPicPr>
          <p:cNvPr id="16" name="Picture 15" descr="A graph of calories in a sandwich&#10;&#10;Description automatically generated">
            <a:extLst>
              <a:ext uri="{FF2B5EF4-FFF2-40B4-BE49-F238E27FC236}">
                <a16:creationId xmlns:a16="http://schemas.microsoft.com/office/drawing/2014/main" id="{9E349142-EA08-F8AC-D5A0-6CC9BE8027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1912530">
            <a:off x="6974163" y="10982851"/>
            <a:ext cx="3071864" cy="21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58E5-FBAA-4E7D-65F8-B9E9B3E30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2A7F280-4AF6-38BD-2FFA-C97F6D710AB3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5E9CFE4F-E948-B9E7-07D7-70D2DFDF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465679">
            <a:off x="-239518" y="5519813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207662AB-51C4-A417-C6C4-0BF9C381E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3888210">
            <a:off x="1280754" y="5112203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4E604AF0-B4A8-82C3-A599-2BA8C7C1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37052">
            <a:off x="2127817" y="3806271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35D6998C-E3B9-07EA-13F6-584A5403E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>
            <a:off x="2298636" y="1558776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262A6951-E0C0-827B-79EE-E21DDD9398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15430354">
            <a:off x="-222350" y="1840239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9F0B05AF-77D6-2A14-B4BB-3DBCA0E868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2228782">
            <a:off x="-1477173" y="2926477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CC11D61A-23CC-B178-FB7D-FFDC7F1EB82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9761289">
            <a:off x="-1479306" y="4445590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3124F80-B198-F263-320D-419807E51FD6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F01C85-89B0-DE1E-5E28-E67F785A2A84}"/>
              </a:ext>
            </a:extLst>
          </p:cNvPr>
          <p:cNvSpPr txBox="1"/>
          <p:nvPr/>
        </p:nvSpPr>
        <p:spPr>
          <a:xfrm>
            <a:off x="3261360" y="111621"/>
            <a:ext cx="6000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1E1ED9-A697-473E-C7E9-B7C13C552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503" y="1671249"/>
            <a:ext cx="3942115" cy="1757751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A3346EAD-2071-006F-F3F4-AE6C65A574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445" y="4108970"/>
            <a:ext cx="4004173" cy="1856760"/>
          </a:xfrm>
          <a:prstGeom prst="rect">
            <a:avLst/>
          </a:prstGeom>
        </p:spPr>
      </p:pic>
      <p:pic>
        <p:nvPicPr>
          <p:cNvPr id="15" name="Picture 14" descr="A graph of food items&#10;&#10;Description automatically generated">
            <a:extLst>
              <a:ext uri="{FF2B5EF4-FFF2-40B4-BE49-F238E27FC236}">
                <a16:creationId xmlns:a16="http://schemas.microsoft.com/office/drawing/2014/main" id="{94808318-7130-A481-CBCF-9330D79ABD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8265" y="1613840"/>
            <a:ext cx="3223638" cy="2104382"/>
          </a:xfrm>
          <a:prstGeom prst="rect">
            <a:avLst/>
          </a:prstGeom>
        </p:spPr>
      </p:pic>
      <p:pic>
        <p:nvPicPr>
          <p:cNvPr id="17" name="Picture 16" descr="A graph of calories in a sandwich&#10;&#10;Description automatically generated">
            <a:extLst>
              <a:ext uri="{FF2B5EF4-FFF2-40B4-BE49-F238E27FC236}">
                <a16:creationId xmlns:a16="http://schemas.microsoft.com/office/drawing/2014/main" id="{96EBEA07-4CF8-BE9E-4BF8-F29A118B3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0040" y="3982231"/>
            <a:ext cx="3071863" cy="2110237"/>
          </a:xfrm>
          <a:prstGeom prst="rect">
            <a:avLst/>
          </a:prstGeom>
        </p:spPr>
      </p:pic>
      <p:pic>
        <p:nvPicPr>
          <p:cNvPr id="18" name="Picture 17" descr="A comparison of a bar chart&#10;&#10;Description automatically generated with medium confidence">
            <a:extLst>
              <a:ext uri="{FF2B5EF4-FFF2-40B4-BE49-F238E27FC236}">
                <a16:creationId xmlns:a16="http://schemas.microsoft.com/office/drawing/2014/main" id="{F677C318-E458-BCDF-7535-DAF788AE4E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5377660">
            <a:off x="667989" y="9208472"/>
            <a:ext cx="5971327" cy="2459927"/>
          </a:xfrm>
          <a:prstGeom prst="rect">
            <a:avLst/>
          </a:prstGeom>
        </p:spPr>
      </p:pic>
      <p:pic>
        <p:nvPicPr>
          <p:cNvPr id="19" name="Picture 18" descr="A graph of calories&#10;&#10;Description automatically generated">
            <a:extLst>
              <a:ext uri="{FF2B5EF4-FFF2-40B4-BE49-F238E27FC236}">
                <a16:creationId xmlns:a16="http://schemas.microsoft.com/office/drawing/2014/main" id="{EB819277-0CED-3587-DB9A-2C2C6778DF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68740" y="8391289"/>
            <a:ext cx="4389694" cy="27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4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A56B-AADE-2FAC-F4A9-A32C65D7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E5A671F-E17B-195B-2CE1-2C7C6C5D7446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10371DED-FC48-BE15-06EA-91F14E44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465679">
            <a:off x="-239518" y="5519813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B9ECEE48-5BBC-6E01-B9F2-1F4A5FD0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3888210">
            <a:off x="1280754" y="5112203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6F7EB018-749A-572A-A001-AD3521712E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37052">
            <a:off x="2127817" y="3806271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A6C5226B-D436-029E-B62E-A77C9BDDBC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>
            <a:off x="2298636" y="1558776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0461DE1C-5C98-276B-6E3E-827BF191AB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 rot="15430354">
            <a:off x="-222350" y="1840239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B241A372-4415-187B-D291-F64AF1D521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2228782">
            <a:off x="-1477173" y="2926477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25B75438-B153-02FB-0194-AD5ED29D4BE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9761289">
            <a:off x="-1479306" y="4445590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014E1D-80FF-1383-F029-A5F11C6446E7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ED5269-01BC-6570-9C7B-891E43C9B9C9}"/>
              </a:ext>
            </a:extLst>
          </p:cNvPr>
          <p:cNvSpPr txBox="1"/>
          <p:nvPr/>
        </p:nvSpPr>
        <p:spPr>
          <a:xfrm>
            <a:off x="3261360" y="111621"/>
            <a:ext cx="6000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pic>
        <p:nvPicPr>
          <p:cNvPr id="12" name="Picture 11" descr="A comparison of a bar chart&#10;&#10;Description automatically generated with medium confidence">
            <a:extLst>
              <a:ext uri="{FF2B5EF4-FFF2-40B4-BE49-F238E27FC236}">
                <a16:creationId xmlns:a16="http://schemas.microsoft.com/office/drawing/2014/main" id="{A83E5953-F502-F63D-B881-89E59B56C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5234" y="1179109"/>
            <a:ext cx="5971327" cy="2459927"/>
          </a:xfrm>
          <a:prstGeom prst="rect">
            <a:avLst/>
          </a:prstGeom>
        </p:spPr>
      </p:pic>
      <p:pic>
        <p:nvPicPr>
          <p:cNvPr id="16" name="Picture 15" descr="A graph of calories&#10;&#10;Description automatically generated">
            <a:extLst>
              <a:ext uri="{FF2B5EF4-FFF2-40B4-BE49-F238E27FC236}">
                <a16:creationId xmlns:a16="http://schemas.microsoft.com/office/drawing/2014/main" id="{6A7160B3-0A06-EF7F-20D5-156FAB78ED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0311" y="3842784"/>
            <a:ext cx="4389694" cy="2788747"/>
          </a:xfrm>
          <a:prstGeom prst="rect">
            <a:avLst/>
          </a:prstGeom>
        </p:spPr>
      </p:pic>
      <p:pic>
        <p:nvPicPr>
          <p:cNvPr id="18" name="Picture 17" descr="A blue and yellow chat bubble with a smiling face&#10;&#10;Description automatically generated">
            <a:extLst>
              <a:ext uri="{FF2B5EF4-FFF2-40B4-BE49-F238E27FC236}">
                <a16:creationId xmlns:a16="http://schemas.microsoft.com/office/drawing/2014/main" id="{47BE2FD9-6748-2709-2478-FACC791D30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3187618" y="7722244"/>
            <a:ext cx="1803400" cy="1663700"/>
          </a:xfrm>
          <a:prstGeom prst="rect">
            <a:avLst/>
          </a:prstGeom>
        </p:spPr>
      </p:pic>
      <p:pic>
        <p:nvPicPr>
          <p:cNvPr id="19" name="Picture 18" descr="A cartoon of a robot and a doctor&#10;&#10;Description automatically generated">
            <a:extLst>
              <a:ext uri="{FF2B5EF4-FFF2-40B4-BE49-F238E27FC236}">
                <a16:creationId xmlns:a16="http://schemas.microsoft.com/office/drawing/2014/main" id="{BE86A774-8BB9-CF84-32B0-4EA750EDD3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6136875" y="7835436"/>
            <a:ext cx="2206113" cy="14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6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31D24-F3B5-E5B2-355F-8CF8312D6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DFAF1CB1-F839-64AA-17C2-7603890ED847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838915E4-86C7-74C3-EB1E-996090242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96AD9F7C-B685-ADC2-868B-8D94FA00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0C446818-85E1-D0E7-C847-CF9E3F1FE6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061DC88E-6F65-A02A-A8AE-45EBABD9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495E074E-44F1-9B89-52AA-D48EFE3555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596CFDBE-BDB0-7E04-041A-15DAE5776F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9FD04D5C-1897-8A42-B4F6-355229B2636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95FBF5B-D959-CD12-F60D-7A1E9FAF437B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9150A1-E06E-BD68-98F7-81519A8754AE}"/>
              </a:ext>
            </a:extLst>
          </p:cNvPr>
          <p:cNvSpPr txBox="1"/>
          <p:nvPr/>
        </p:nvSpPr>
        <p:spPr>
          <a:xfrm>
            <a:off x="3261360" y="111621"/>
            <a:ext cx="5290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- 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BC711-95FE-FD6B-BA6F-7ECF48EB52B9}"/>
              </a:ext>
            </a:extLst>
          </p:cNvPr>
          <p:cNvSpPr txBox="1"/>
          <p:nvPr/>
        </p:nvSpPr>
        <p:spPr>
          <a:xfrm>
            <a:off x="3261360" y="1519084"/>
            <a:ext cx="7229287" cy="2475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Technologies Used: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Dialogflow: NLP for intent recognition (e.g., menu queries, prices)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FastAPI: Backend framework to process API requests and webhooks.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MySQL: Stores menu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and it’s related data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etc.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Web Interface: Allows users to interact with the chatbot seamlessly.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blue and yellow chat bubble with a smiling face&#10;&#10;Description automatically generated">
            <a:extLst>
              <a:ext uri="{FF2B5EF4-FFF2-40B4-BE49-F238E27FC236}">
                <a16:creationId xmlns:a16="http://schemas.microsoft.com/office/drawing/2014/main" id="{9FD77B9E-8EA1-6E41-1478-64EC34E20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4908" y="4200200"/>
            <a:ext cx="1803400" cy="1663700"/>
          </a:xfrm>
          <a:prstGeom prst="rect">
            <a:avLst/>
          </a:prstGeom>
        </p:spPr>
      </p:pic>
      <p:pic>
        <p:nvPicPr>
          <p:cNvPr id="14" name="Picture 13" descr="A cartoon of a robot and a doctor&#10;&#10;Description automatically generated">
            <a:extLst>
              <a:ext uri="{FF2B5EF4-FFF2-40B4-BE49-F238E27FC236}">
                <a16:creationId xmlns:a16="http://schemas.microsoft.com/office/drawing/2014/main" id="{1C8C0231-AA9C-AD5B-EEE9-21B90F1B26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4165" y="4313392"/>
            <a:ext cx="2206113" cy="14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B7FF5-1609-E3C4-7633-1B465A46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B05E888-FE03-AEEC-F2AE-B0C12B2AED57}"/>
              </a:ext>
            </a:extLst>
          </p:cNvPr>
          <p:cNvSpPr txBox="1"/>
          <p:nvPr/>
        </p:nvSpPr>
        <p:spPr>
          <a:xfrm>
            <a:off x="121171" y="358669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Food court - </a:t>
            </a:r>
          </a:p>
          <a:p>
            <a:r>
              <a:rPr lang="en-US" b="1" dirty="0"/>
              <a:t>Chat bot</a:t>
            </a:r>
          </a:p>
        </p:txBody>
      </p:sp>
      <p:pic>
        <p:nvPicPr>
          <p:cNvPr id="38" name="Picture 37" descr="A group of people with a speaker&#10;&#10;Description automatically generated">
            <a:extLst>
              <a:ext uri="{FF2B5EF4-FFF2-40B4-BE49-F238E27FC236}">
                <a16:creationId xmlns:a16="http://schemas.microsoft.com/office/drawing/2014/main" id="{C0ECD6B0-CB76-E530-5F61-2B793C66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362655">
            <a:off x="-1509259" y="4655084"/>
            <a:ext cx="658933" cy="656798"/>
          </a:xfrm>
          <a:custGeom>
            <a:avLst/>
            <a:gdLst>
              <a:gd name="connsiteX0" fmla="*/ 0 w 658933"/>
              <a:gd name="connsiteY0" fmla="*/ 0 h 656798"/>
              <a:gd name="connsiteX1" fmla="*/ 658933 w 658933"/>
              <a:gd name="connsiteY1" fmla="*/ 0 h 656798"/>
              <a:gd name="connsiteX2" fmla="*/ 658933 w 658933"/>
              <a:gd name="connsiteY2" fmla="*/ 656798 h 656798"/>
              <a:gd name="connsiteX3" fmla="*/ 16111 w 658933"/>
              <a:gd name="connsiteY3" fmla="*/ 656798 h 656798"/>
              <a:gd name="connsiteX4" fmla="*/ 24233 w 658933"/>
              <a:gd name="connsiteY4" fmla="*/ 588547 h 656798"/>
              <a:gd name="connsiteX5" fmla="*/ 12744 w 658933"/>
              <a:gd name="connsiteY5" fmla="*/ 247762 h 656798"/>
              <a:gd name="connsiteX6" fmla="*/ 0 w 658933"/>
              <a:gd name="connsiteY6" fmla="*/ 179742 h 65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933" h="656798">
                <a:moveTo>
                  <a:pt x="0" y="0"/>
                </a:moveTo>
                <a:lnTo>
                  <a:pt x="658933" y="0"/>
                </a:lnTo>
                <a:lnTo>
                  <a:pt x="658933" y="656798"/>
                </a:lnTo>
                <a:lnTo>
                  <a:pt x="16111" y="656798"/>
                </a:lnTo>
                <a:lnTo>
                  <a:pt x="24233" y="588547"/>
                </a:lnTo>
                <a:cubicBezTo>
                  <a:pt x="33506" y="472865"/>
                  <a:pt x="29269" y="358716"/>
                  <a:pt x="12744" y="247762"/>
                </a:cubicBezTo>
                <a:lnTo>
                  <a:pt x="0" y="179742"/>
                </a:lnTo>
                <a:close/>
              </a:path>
            </a:pathLst>
          </a:custGeom>
        </p:spPr>
      </p:pic>
      <p:pic>
        <p:nvPicPr>
          <p:cNvPr id="4" name="Picture 3" descr="A black and white logo of a head with a gear in it&#10;&#10;Description automatically generated">
            <a:extLst>
              <a:ext uri="{FF2B5EF4-FFF2-40B4-BE49-F238E27FC236}">
                <a16:creationId xmlns:a16="http://schemas.microsoft.com/office/drawing/2014/main" id="{44AAA76D-12C9-1684-2D1C-7014344AFC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807" t="-12863" r="12807" b="12863"/>
          <a:stretch/>
        </p:blipFill>
        <p:spPr>
          <a:xfrm rot="6785186">
            <a:off x="-255875" y="5546495"/>
            <a:ext cx="783645" cy="768478"/>
          </a:xfrm>
          <a:custGeom>
            <a:avLst/>
            <a:gdLst>
              <a:gd name="connsiteX0" fmla="*/ 0 w 783645"/>
              <a:gd name="connsiteY0" fmla="*/ 0 h 768478"/>
              <a:gd name="connsiteX1" fmla="*/ 721279 w 783645"/>
              <a:gd name="connsiteY1" fmla="*/ 0 h 768478"/>
              <a:gd name="connsiteX2" fmla="*/ 755306 w 783645"/>
              <a:gd name="connsiteY2" fmla="*/ 84544 h 768478"/>
              <a:gd name="connsiteX3" fmla="*/ 783645 w 783645"/>
              <a:gd name="connsiteY3" fmla="*/ 186486 h 768478"/>
              <a:gd name="connsiteX4" fmla="*/ 783645 w 783645"/>
              <a:gd name="connsiteY4" fmla="*/ 768478 h 768478"/>
              <a:gd name="connsiteX5" fmla="*/ 167048 w 783645"/>
              <a:gd name="connsiteY5" fmla="*/ 768478 h 768478"/>
              <a:gd name="connsiteX6" fmla="*/ 160866 w 783645"/>
              <a:gd name="connsiteY6" fmla="*/ 681257 h 768478"/>
              <a:gd name="connsiteX7" fmla="*/ 97330 w 783645"/>
              <a:gd name="connsiteY7" fmla="*/ 400517 h 768478"/>
              <a:gd name="connsiteX8" fmla="*/ 44164 w 783645"/>
              <a:gd name="connsiteY8" fmla="*/ 265107 h 768478"/>
              <a:gd name="connsiteX9" fmla="*/ 0 w 783645"/>
              <a:gd name="connsiteY9" fmla="*/ 179347 h 76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645" h="768478">
                <a:moveTo>
                  <a:pt x="0" y="0"/>
                </a:moveTo>
                <a:lnTo>
                  <a:pt x="721279" y="0"/>
                </a:lnTo>
                <a:lnTo>
                  <a:pt x="755306" y="84544"/>
                </a:lnTo>
                <a:lnTo>
                  <a:pt x="783645" y="186486"/>
                </a:lnTo>
                <a:lnTo>
                  <a:pt x="783645" y="768478"/>
                </a:lnTo>
                <a:lnTo>
                  <a:pt x="167048" y="768478"/>
                </a:lnTo>
                <a:lnTo>
                  <a:pt x="160866" y="681257"/>
                </a:lnTo>
                <a:cubicBezTo>
                  <a:pt x="149489" y="587509"/>
                  <a:pt x="128511" y="493527"/>
                  <a:pt x="97330" y="400517"/>
                </a:cubicBezTo>
                <a:cubicBezTo>
                  <a:pt x="81740" y="354012"/>
                  <a:pt x="63968" y="308850"/>
                  <a:pt x="44164" y="265107"/>
                </a:cubicBezTo>
                <a:lnTo>
                  <a:pt x="0" y="179347"/>
                </a:lnTo>
                <a:close/>
              </a:path>
            </a:pathLst>
          </a:custGeom>
        </p:spPr>
      </p:pic>
      <p:pic>
        <p:nvPicPr>
          <p:cNvPr id="3" name="Picture 2" descr="A black and white icon of a server&#10;&#10;Description automatically generated">
            <a:extLst>
              <a:ext uri="{FF2B5EF4-FFF2-40B4-BE49-F238E27FC236}">
                <a16:creationId xmlns:a16="http://schemas.microsoft.com/office/drawing/2014/main" id="{A0DBC23C-8CD4-9FAE-CB8A-5D72EA009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634028">
            <a:off x="1329984" y="5243205"/>
            <a:ext cx="587813" cy="729300"/>
          </a:xfrm>
          <a:custGeom>
            <a:avLst/>
            <a:gdLst>
              <a:gd name="connsiteX0" fmla="*/ 0 w 587813"/>
              <a:gd name="connsiteY0" fmla="*/ 0 h 729300"/>
              <a:gd name="connsiteX1" fmla="*/ 587813 w 587813"/>
              <a:gd name="connsiteY1" fmla="*/ 0 h 729300"/>
              <a:gd name="connsiteX2" fmla="*/ 587813 w 587813"/>
              <a:gd name="connsiteY2" fmla="*/ 729300 h 729300"/>
              <a:gd name="connsiteX3" fmla="*/ 0 w 587813"/>
              <a:gd name="connsiteY3" fmla="*/ 729300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13" h="729300">
                <a:moveTo>
                  <a:pt x="0" y="0"/>
                </a:moveTo>
                <a:lnTo>
                  <a:pt x="587813" y="0"/>
                </a:lnTo>
                <a:lnTo>
                  <a:pt x="587813" y="729300"/>
                </a:lnTo>
                <a:lnTo>
                  <a:pt x="0" y="729300"/>
                </a:lnTo>
                <a:close/>
              </a:path>
            </a:pathLst>
          </a:custGeom>
        </p:spPr>
      </p:pic>
      <p:pic>
        <p:nvPicPr>
          <p:cNvPr id="5" name="Picture 4" descr="A magnifying glass with graph&#10;&#10;Description automatically generated">
            <a:extLst>
              <a:ext uri="{FF2B5EF4-FFF2-40B4-BE49-F238E27FC236}">
                <a16:creationId xmlns:a16="http://schemas.microsoft.com/office/drawing/2014/main" id="{F7E61D9D-01C6-D974-39C8-2313C99BDC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9" t="-10390" r="1919" b="10390"/>
          <a:stretch/>
        </p:blipFill>
        <p:spPr>
          <a:xfrm rot="251496">
            <a:off x="2023702" y="3787892"/>
            <a:ext cx="529527" cy="535130"/>
          </a:xfrm>
          <a:custGeom>
            <a:avLst/>
            <a:gdLst>
              <a:gd name="connsiteX0" fmla="*/ 0 w 529527"/>
              <a:gd name="connsiteY0" fmla="*/ 0 h 535130"/>
              <a:gd name="connsiteX1" fmla="*/ 529527 w 529527"/>
              <a:gd name="connsiteY1" fmla="*/ 0 h 535130"/>
              <a:gd name="connsiteX2" fmla="*/ 529527 w 529527"/>
              <a:gd name="connsiteY2" fmla="*/ 535130 h 535130"/>
              <a:gd name="connsiteX3" fmla="*/ 0 w 529527"/>
              <a:gd name="connsiteY3" fmla="*/ 535130 h 53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27" h="535130">
                <a:moveTo>
                  <a:pt x="0" y="0"/>
                </a:moveTo>
                <a:lnTo>
                  <a:pt x="529527" y="0"/>
                </a:lnTo>
                <a:lnTo>
                  <a:pt x="529527" y="535130"/>
                </a:lnTo>
                <a:lnTo>
                  <a:pt x="0" y="535130"/>
                </a:lnTo>
                <a:close/>
              </a:path>
            </a:pathLst>
          </a:cu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0C59716F-0093-F05F-CE88-35F5EF8E9E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" r="749"/>
          <a:stretch>
            <a:fillRect/>
          </a:stretch>
        </p:blipFill>
        <p:spPr>
          <a:xfrm>
            <a:off x="2138148" y="1405233"/>
            <a:ext cx="779829" cy="729300"/>
          </a:xfrm>
          <a:custGeom>
            <a:avLst/>
            <a:gdLst>
              <a:gd name="connsiteX0" fmla="*/ 0 w 779829"/>
              <a:gd name="connsiteY0" fmla="*/ 0 h 729300"/>
              <a:gd name="connsiteX1" fmla="*/ 703118 w 779829"/>
              <a:gd name="connsiteY1" fmla="*/ 0 h 729300"/>
              <a:gd name="connsiteX2" fmla="*/ 774808 w 779829"/>
              <a:gd name="connsiteY2" fmla="*/ 204854 h 729300"/>
              <a:gd name="connsiteX3" fmla="*/ 779829 w 779829"/>
              <a:gd name="connsiteY3" fmla="*/ 336136 h 729300"/>
              <a:gd name="connsiteX4" fmla="*/ 761341 w 779829"/>
              <a:gd name="connsiteY4" fmla="*/ 588743 h 729300"/>
              <a:gd name="connsiteX5" fmla="*/ 735102 w 779829"/>
              <a:gd name="connsiteY5" fmla="*/ 729300 h 729300"/>
              <a:gd name="connsiteX6" fmla="*/ 90146 w 779829"/>
              <a:gd name="connsiteY6" fmla="*/ 729300 h 729300"/>
              <a:gd name="connsiteX7" fmla="*/ 83192 w 779829"/>
              <a:gd name="connsiteY7" fmla="*/ 653889 h 729300"/>
              <a:gd name="connsiteX8" fmla="*/ 54368 w 779829"/>
              <a:gd name="connsiteY8" fmla="*/ 499050 h 729300"/>
              <a:gd name="connsiteX9" fmla="*/ 28348 w 779829"/>
              <a:gd name="connsiteY9" fmla="*/ 413629 h 729300"/>
              <a:gd name="connsiteX10" fmla="*/ 33006 w 779829"/>
              <a:gd name="connsiteY10" fmla="*/ 306368 h 729300"/>
              <a:gd name="connsiteX11" fmla="*/ 3742 w 779829"/>
              <a:gd name="connsiteY11" fmla="*/ 15081 h 7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9829" h="729300">
                <a:moveTo>
                  <a:pt x="0" y="0"/>
                </a:moveTo>
                <a:lnTo>
                  <a:pt x="703118" y="0"/>
                </a:lnTo>
                <a:lnTo>
                  <a:pt x="774808" y="204854"/>
                </a:lnTo>
                <a:lnTo>
                  <a:pt x="779829" y="336136"/>
                </a:lnTo>
                <a:cubicBezTo>
                  <a:pt x="778359" y="420554"/>
                  <a:pt x="772194" y="504890"/>
                  <a:pt x="761341" y="588743"/>
                </a:cubicBezTo>
                <a:lnTo>
                  <a:pt x="735102" y="729300"/>
                </a:lnTo>
                <a:lnTo>
                  <a:pt x="90146" y="729300"/>
                </a:lnTo>
                <a:lnTo>
                  <a:pt x="83192" y="653889"/>
                </a:lnTo>
                <a:cubicBezTo>
                  <a:pt x="76496" y="602100"/>
                  <a:pt x="66910" y="550410"/>
                  <a:pt x="54368" y="499050"/>
                </a:cubicBezTo>
                <a:lnTo>
                  <a:pt x="28348" y="413629"/>
                </a:lnTo>
                <a:lnTo>
                  <a:pt x="33006" y="306368"/>
                </a:lnTo>
                <a:cubicBezTo>
                  <a:pt x="32556" y="208680"/>
                  <a:pt x="22753" y="111104"/>
                  <a:pt x="3742" y="15081"/>
                </a:cubicBezTo>
                <a:close/>
              </a:path>
            </a:pathLst>
          </a:custGeom>
        </p:spPr>
      </p:pic>
      <p:pic>
        <p:nvPicPr>
          <p:cNvPr id="6" name="Picture 5" descr="A grey line drawing of a book and a star&#10;&#10;Description automatically generated">
            <a:extLst>
              <a:ext uri="{FF2B5EF4-FFF2-40B4-BE49-F238E27FC236}">
                <a16:creationId xmlns:a16="http://schemas.microsoft.com/office/drawing/2014/main" id="{34EB8A10-EB23-15BD-C320-97D24AA80F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5125758">
            <a:off x="-364391" y="2008688"/>
            <a:ext cx="633333" cy="580660"/>
          </a:xfrm>
          <a:custGeom>
            <a:avLst/>
            <a:gdLst>
              <a:gd name="connsiteX0" fmla="*/ 0 w 633333"/>
              <a:gd name="connsiteY0" fmla="*/ 0 h 580660"/>
              <a:gd name="connsiteX1" fmla="*/ 633333 w 633333"/>
              <a:gd name="connsiteY1" fmla="*/ 0 h 580660"/>
              <a:gd name="connsiteX2" fmla="*/ 633333 w 633333"/>
              <a:gd name="connsiteY2" fmla="*/ 580660 h 580660"/>
              <a:gd name="connsiteX3" fmla="*/ 0 w 633333"/>
              <a:gd name="connsiteY3" fmla="*/ 580660 h 5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33" h="580660">
                <a:moveTo>
                  <a:pt x="0" y="0"/>
                </a:moveTo>
                <a:lnTo>
                  <a:pt x="633333" y="0"/>
                </a:lnTo>
                <a:lnTo>
                  <a:pt x="633333" y="580660"/>
                </a:lnTo>
                <a:lnTo>
                  <a:pt x="0" y="580660"/>
                </a:lnTo>
                <a:close/>
              </a:path>
            </a:pathLst>
          </a:custGeom>
        </p:spPr>
      </p:pic>
      <p:pic>
        <p:nvPicPr>
          <p:cNvPr id="7" name="Picture 6" descr="A black and white card with text&#10;&#10;Description automatically generated">
            <a:extLst>
              <a:ext uri="{FF2B5EF4-FFF2-40B4-BE49-F238E27FC236}">
                <a16:creationId xmlns:a16="http://schemas.microsoft.com/office/drawing/2014/main" id="{6F63A2E8-2E7C-AEF7-BE55-CCCAC49BB3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2658265">
            <a:off x="-1570918" y="2963652"/>
            <a:ext cx="583267" cy="793819"/>
          </a:xfrm>
          <a:custGeom>
            <a:avLst/>
            <a:gdLst>
              <a:gd name="connsiteX0" fmla="*/ 0 w 583267"/>
              <a:gd name="connsiteY0" fmla="*/ 0 h 793819"/>
              <a:gd name="connsiteX1" fmla="*/ 583267 w 583267"/>
              <a:gd name="connsiteY1" fmla="*/ 0 h 793819"/>
              <a:gd name="connsiteX2" fmla="*/ 583267 w 583267"/>
              <a:gd name="connsiteY2" fmla="*/ 793819 h 793819"/>
              <a:gd name="connsiteX3" fmla="*/ 0 w 583267"/>
              <a:gd name="connsiteY3" fmla="*/ 793819 h 79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267" h="793819">
                <a:moveTo>
                  <a:pt x="0" y="0"/>
                </a:moveTo>
                <a:lnTo>
                  <a:pt x="583267" y="0"/>
                </a:lnTo>
                <a:lnTo>
                  <a:pt x="583267" y="793819"/>
                </a:lnTo>
                <a:lnTo>
                  <a:pt x="0" y="793819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D4B5EB-FAB1-F230-9F0A-AE41D06E2FCD}"/>
              </a:ext>
            </a:extLst>
          </p:cNvPr>
          <p:cNvCxnSpPr/>
          <p:nvPr/>
        </p:nvCxnSpPr>
        <p:spPr>
          <a:xfrm>
            <a:off x="3261360" y="975360"/>
            <a:ext cx="7406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E655FC-E62A-9B6B-DEB3-2A3019F220A0}"/>
              </a:ext>
            </a:extLst>
          </p:cNvPr>
          <p:cNvSpPr txBox="1"/>
          <p:nvPr/>
        </p:nvSpPr>
        <p:spPr>
          <a:xfrm>
            <a:off x="3261360" y="111621"/>
            <a:ext cx="7306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in DialogFlow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0108-C4A9-2059-4D3B-AE1B907CD871}"/>
              </a:ext>
            </a:extLst>
          </p:cNvPr>
          <p:cNvSpPr txBox="1"/>
          <p:nvPr/>
        </p:nvSpPr>
        <p:spPr>
          <a:xfrm>
            <a:off x="3261360" y="1463034"/>
            <a:ext cx="81589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BERT – BERT analyzes word relationships to understand the context of user queries.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1) TensorFlow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2) Reinforcement Learning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generates human-like speech, improving conversational experiences.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Infrastructure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Google Cloud – Google Cloud provides scalable resources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Dialogflow’s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 and integrations.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Google Cloud Translation API, Dialogflow can support conversations in multiple languages.</a:t>
            </a:r>
          </a:p>
        </p:txBody>
      </p:sp>
    </p:spTree>
    <p:extLst>
      <p:ext uri="{BB962C8B-B14F-4D97-AF65-F5344CB8AC3E}">
        <p14:creationId xmlns:p14="http://schemas.microsoft.com/office/powerpoint/2010/main" val="3263540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892</Words>
  <Application>Microsoft Macintosh PowerPoint</Application>
  <PresentationFormat>Widescreen</PresentationFormat>
  <Paragraphs>148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Arial</vt:lpstr>
      <vt:lpstr>Baloo Bhaijaan</vt:lpstr>
      <vt:lpstr>Franklin Gothic Demi Cond</vt:lpstr>
      <vt:lpstr>Franklin Gothic Medium</vt:lpstr>
      <vt:lpstr>Times New Roman</vt:lpstr>
      <vt:lpstr>Wingdings</vt:lpstr>
      <vt:lpstr>JuxtaposeVTI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Tauseef Taufiq K</dc:creator>
  <cp:lastModifiedBy>Tauseef Taufiq K</cp:lastModifiedBy>
  <cp:revision>169</cp:revision>
  <dcterms:created xsi:type="dcterms:W3CDTF">2024-10-22T23:40:27Z</dcterms:created>
  <dcterms:modified xsi:type="dcterms:W3CDTF">2024-10-23T20:41:43Z</dcterms:modified>
</cp:coreProperties>
</file>